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0" r:id="rId2"/>
    <p:sldId id="282" r:id="rId3"/>
    <p:sldId id="266" r:id="rId4"/>
    <p:sldId id="267" r:id="rId5"/>
    <p:sldId id="268" r:id="rId6"/>
    <p:sldId id="296" r:id="rId7"/>
    <p:sldId id="299" r:id="rId8"/>
    <p:sldId id="270" r:id="rId9"/>
    <p:sldId id="271" r:id="rId10"/>
    <p:sldId id="289" r:id="rId11"/>
    <p:sldId id="272" r:id="rId12"/>
    <p:sldId id="300" r:id="rId13"/>
    <p:sldId id="273" r:id="rId14"/>
    <p:sldId id="284" r:id="rId15"/>
    <p:sldId id="285" r:id="rId16"/>
    <p:sldId id="301" r:id="rId17"/>
    <p:sldId id="297" r:id="rId18"/>
    <p:sldId id="294" r:id="rId19"/>
    <p:sldId id="276" r:id="rId20"/>
    <p:sldId id="293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c John Allocco" initials="DJ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17810-DAD2-4AFE-B6AE-942405DF5732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C316-A6F0-4AF3-9717-587938FFE5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4F5-E17E-4C0F-A9BD-403064FA13E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4F5-E17E-4C0F-A9BD-403064FA13E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4F5-E17E-4C0F-A9BD-403064FA13E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EC316-A6F0-4AF3-9717-587938FFE5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D1EB9-0847-47DD-B815-9EEFF714A955}" type="slidenum">
              <a:rPr lang="en-US" altLang="fr-FR" sz="1100"/>
              <a:pPr eaLnBrk="1" hangingPunct="1"/>
              <a:t>12</a:t>
            </a:fld>
            <a:endParaRPr lang="en-US" altLang="fr-FR" sz="1100"/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8" tIns="44855" rIns="89708" bIns="44855"/>
          <a:lstStyle/>
          <a:p>
            <a:pPr eaLnBrk="1" hangingPunct="1"/>
            <a:endParaRPr lang="en-US" altLang="fr-FR" dirty="0" smtClean="0">
              <a:latin typeface="Arial" charset="0"/>
            </a:endParaRPr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08" tIns="44855" rIns="89708" bIns="44855" anchor="b"/>
          <a:lstStyle>
            <a:lvl1pPr defTabSz="9477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3AAFDD-C2E6-4BF6-9BC5-D799CB752DA4}" type="slidenum">
              <a:rPr lang="en-US" altLang="fr-FR" sz="1100">
                <a:cs typeface="Arial" charset="0"/>
              </a:rPr>
              <a:pPr algn="r" eaLnBrk="1" hangingPunct="1"/>
              <a:t>12</a:t>
            </a:fld>
            <a:endParaRPr lang="en-US" altLang="fr-FR" sz="11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4F5-E17E-4C0F-A9BD-403064FA13E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4F5-E17E-4C0F-A9BD-403064FA13E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4F5-E17E-4C0F-A9BD-403064FA13E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2B3-243C-0B49-BED6-DA6C2C6052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6C-0F5B-EF4F-9663-A62FEFC94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2B3-243C-0B49-BED6-DA6C2C6052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6C-0F5B-EF4F-9663-A62FEFC94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2B3-243C-0B49-BED6-DA6C2C6052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6C-0F5B-EF4F-9663-A62FEFC94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2B3-243C-0B49-BED6-DA6C2C6052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6C-0F5B-EF4F-9663-A62FEFC94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92B3-243C-0B49-BED6-DA6C2C6052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6C-0F5B-EF4F-9663-A62FEFC94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92B3-243C-0B49-BED6-DA6C2C6052A8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CD6C-0F5B-EF4F-9663-A62FEFC942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CT2013_crf_acc_PPT_white_presentation_slide P01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7" r:id="rId5"/>
    <p:sldLayoutId id="2147483658" r:id="rId6"/>
    <p:sldLayoutId id="2147483659" r:id="rId7"/>
    <p:sldLayoutId id="214748366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830" y="2154800"/>
            <a:ext cx="8911988" cy="1127125"/>
          </a:xfrm>
        </p:spPr>
        <p:txBody>
          <a:bodyPr>
            <a:normAutofit fontScale="90000"/>
          </a:bodyPr>
          <a:lstStyle/>
          <a:p>
            <a:r>
              <a:rPr lang="fr-FR" sz="4000" b="1" dirty="0" err="1" smtClean="0"/>
              <a:t>Results</a:t>
            </a:r>
            <a:r>
              <a:rPr lang="fr-FR" sz="4000" b="1" dirty="0" smtClean="0"/>
              <a:t> of the </a:t>
            </a:r>
            <a:r>
              <a:rPr lang="fr-FR" sz="4000" b="1" dirty="0" err="1" smtClean="0"/>
              <a:t>Primary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Endpoint</a:t>
            </a:r>
            <a:r>
              <a:rPr lang="fr-FR" sz="4000" b="1" dirty="0" smtClean="0"/>
              <a:t> </a:t>
            </a:r>
            <a:br>
              <a:rPr lang="fr-FR" sz="4000" b="1" dirty="0" smtClean="0"/>
            </a:br>
            <a:r>
              <a:rPr lang="fr-FR" sz="4000" b="1" dirty="0" smtClean="0"/>
              <a:t>of the </a:t>
            </a:r>
            <a:r>
              <a:rPr lang="fr-FR" sz="4000" b="1" i="1" dirty="0" err="1" smtClean="0"/>
              <a:t>Platinum</a:t>
            </a:r>
            <a:r>
              <a:rPr lang="fr-FR" sz="4000" b="1" i="1" dirty="0" smtClean="0"/>
              <a:t> Plus Trial</a:t>
            </a:r>
            <a:br>
              <a:rPr lang="fr-FR" sz="4000" b="1" i="1" dirty="0" smtClean="0"/>
            </a:b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2900" b="1" dirty="0" smtClean="0"/>
              <a:t>A Prospective, </a:t>
            </a:r>
            <a:r>
              <a:rPr lang="fr-FR" sz="2900" b="1" dirty="0" err="1" smtClean="0"/>
              <a:t>Randomized</a:t>
            </a:r>
            <a:r>
              <a:rPr lang="fr-FR" sz="2900" b="1" dirty="0" smtClean="0"/>
              <a:t>, Multi-center Trial to </a:t>
            </a:r>
            <a:r>
              <a:rPr lang="fr-FR" sz="2900" b="1" dirty="0" err="1" smtClean="0"/>
              <a:t>Assess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Everolimus-Eluting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Coronary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Stent</a:t>
            </a:r>
            <a:r>
              <a:rPr lang="fr-FR" sz="2900" b="1" dirty="0" smtClean="0"/>
              <a:t> System (PROMUS </a:t>
            </a:r>
            <a:r>
              <a:rPr lang="fr-FR" sz="2900" b="1" dirty="0" err="1" smtClean="0"/>
              <a:t>Element</a:t>
            </a:r>
            <a:r>
              <a:rPr lang="fr-FR" sz="2900" b="1" dirty="0" smtClean="0"/>
              <a:t>) for </a:t>
            </a:r>
            <a:r>
              <a:rPr lang="fr-FR" sz="2900" b="1" dirty="0" err="1" smtClean="0"/>
              <a:t>Coronary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Revascularization</a:t>
            </a:r>
            <a:r>
              <a:rPr lang="fr-FR" sz="2900" b="1" dirty="0" smtClean="0"/>
              <a:t> in a Population of </a:t>
            </a:r>
            <a:r>
              <a:rPr lang="fr-FR" sz="2900" b="1" dirty="0" err="1" smtClean="0"/>
              <a:t>Unrestricted</a:t>
            </a:r>
            <a:r>
              <a:rPr lang="fr-FR" sz="2900" b="1" dirty="0" smtClean="0"/>
              <a:t> Patients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1" y="3766023"/>
            <a:ext cx="8697686" cy="17526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Jean Fajadet,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Eulogio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Garcia, Franz-Josef Neumann,                           David Hildick-Smith, Sonia Petronio, Mark Spence,                 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Jochen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Wöhrle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Azfar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Zaman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, Simon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Elhadad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Sigmund Silber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on behalf of the Platinum Plus Trial Investigators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490636"/>
            <a:ext cx="862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+mj-lt"/>
                <a:ea typeface="+mj-ea"/>
                <a:cs typeface="+mj-cs"/>
              </a:rPr>
              <a:t>The </a:t>
            </a:r>
            <a:r>
              <a:rPr lang="fr-FR" b="1" dirty="0" err="1" smtClean="0">
                <a:latin typeface="+mj-lt"/>
                <a:ea typeface="+mj-ea"/>
                <a:cs typeface="+mj-cs"/>
              </a:rPr>
              <a:t>Platinum</a:t>
            </a:r>
            <a:r>
              <a:rPr lang="fr-FR" b="1" dirty="0" smtClean="0">
                <a:latin typeface="+mj-lt"/>
                <a:ea typeface="+mj-ea"/>
                <a:cs typeface="+mj-cs"/>
              </a:rPr>
              <a:t> Plus </a:t>
            </a:r>
            <a:r>
              <a:rPr lang="fr-FR" b="1" dirty="0" err="1" smtClean="0">
                <a:latin typeface="+mj-lt"/>
                <a:ea typeface="+mj-ea"/>
                <a:cs typeface="+mj-cs"/>
              </a:rPr>
              <a:t>study</a:t>
            </a:r>
            <a:r>
              <a:rPr lang="fr-FR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b="1" dirty="0" err="1" smtClean="0">
                <a:latin typeface="+mj-lt"/>
                <a:ea typeface="+mj-ea"/>
                <a:cs typeface="+mj-cs"/>
              </a:rPr>
              <a:t>is</a:t>
            </a:r>
            <a:r>
              <a:rPr lang="fr-FR" b="1" dirty="0" smtClean="0">
                <a:latin typeface="+mj-lt"/>
                <a:ea typeface="+mj-ea"/>
                <a:cs typeface="+mj-cs"/>
              </a:rPr>
              <a:t> an </a:t>
            </a:r>
            <a:r>
              <a:rPr lang="fr-FR" b="1" i="1" dirty="0" err="1" smtClean="0">
                <a:latin typeface="+mj-lt"/>
                <a:ea typeface="+mj-ea"/>
                <a:cs typeface="+mj-cs"/>
              </a:rPr>
              <a:t>investigator-initiated</a:t>
            </a:r>
            <a:r>
              <a:rPr lang="fr-FR" b="1" i="1" dirty="0">
                <a:latin typeface="+mj-lt"/>
                <a:ea typeface="+mj-ea"/>
                <a:cs typeface="+mj-cs"/>
              </a:rPr>
              <a:t> </a:t>
            </a:r>
            <a:r>
              <a:rPr lang="fr-FR" b="1" i="1" dirty="0" smtClean="0">
                <a:latin typeface="+mj-lt"/>
                <a:ea typeface="+mj-ea"/>
                <a:cs typeface="+mj-cs"/>
              </a:rPr>
              <a:t>trial</a:t>
            </a:r>
            <a:r>
              <a:rPr lang="fr-FR" b="1" dirty="0">
                <a:latin typeface="+mj-lt"/>
                <a:ea typeface="+mj-ea"/>
                <a:cs typeface="+mj-cs"/>
              </a:rPr>
              <a:t> </a:t>
            </a:r>
            <a:r>
              <a:rPr lang="fr-FR" b="1" dirty="0" smtClean="0">
                <a:latin typeface="+mj-lt"/>
                <a:ea typeface="+mj-ea"/>
                <a:cs typeface="+mj-cs"/>
              </a:rPr>
              <a:t>made possible by an </a:t>
            </a:r>
            <a:r>
              <a:rPr lang="fr-FR" b="1" dirty="0" err="1" smtClean="0">
                <a:latin typeface="+mj-lt"/>
                <a:ea typeface="+mj-ea"/>
                <a:cs typeface="+mj-cs"/>
              </a:rPr>
              <a:t>unrestricted</a:t>
            </a:r>
            <a:r>
              <a:rPr lang="fr-FR" b="1" dirty="0" smtClean="0">
                <a:latin typeface="+mj-lt"/>
                <a:ea typeface="+mj-ea"/>
                <a:cs typeface="+mj-cs"/>
              </a:rPr>
              <a:t> </a:t>
            </a:r>
            <a:r>
              <a:rPr lang="fr-FR" b="1" dirty="0" err="1" smtClean="0">
                <a:latin typeface="+mj-lt"/>
                <a:ea typeface="+mj-ea"/>
                <a:cs typeface="+mj-cs"/>
              </a:rPr>
              <a:t>grant</a:t>
            </a:r>
            <a:r>
              <a:rPr lang="fr-FR" b="1" dirty="0" smtClean="0">
                <a:latin typeface="+mj-lt"/>
                <a:ea typeface="+mj-ea"/>
                <a:cs typeface="+mj-cs"/>
              </a:rPr>
              <a:t> by Boston </a:t>
            </a:r>
            <a:r>
              <a:rPr lang="fr-FR" b="1" dirty="0" err="1" smtClean="0">
                <a:latin typeface="+mj-lt"/>
                <a:ea typeface="+mj-ea"/>
                <a:cs typeface="+mj-cs"/>
              </a:rPr>
              <a:t>Scientific</a:t>
            </a:r>
            <a:r>
              <a:rPr lang="fr-FR" b="1" dirty="0" smtClean="0"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87" y="716761"/>
            <a:ext cx="8713334" cy="521038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40079" y="281559"/>
            <a:ext cx="7905750" cy="8188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Platinum Plus Trial – PIs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fr-FR" sz="2000" dirty="0"/>
          </a:p>
        </p:txBody>
      </p:sp>
      <p:pic>
        <p:nvPicPr>
          <p:cNvPr id="6" name="Picture 5" descr="Datei:Flag of Germany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343" y="3201736"/>
            <a:ext cx="547591" cy="321683"/>
          </a:xfrm>
          <a:prstGeom prst="rect">
            <a:avLst/>
          </a:prstGeom>
          <a:noFill/>
        </p:spPr>
      </p:pic>
      <p:pic>
        <p:nvPicPr>
          <p:cNvPr id="7" name="Picture 7" descr="Datei:Flag of France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4855" y="692030"/>
            <a:ext cx="547591" cy="357201"/>
          </a:xfrm>
          <a:prstGeom prst="rect">
            <a:avLst/>
          </a:prstGeom>
          <a:noFill/>
        </p:spPr>
      </p:pic>
      <p:pic>
        <p:nvPicPr>
          <p:cNvPr id="8" name="Picture 13" descr="Datei:Flag of Spai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515" y="1005172"/>
            <a:ext cx="542597" cy="354165"/>
          </a:xfrm>
          <a:prstGeom prst="rect">
            <a:avLst/>
          </a:prstGeom>
          <a:noFill/>
        </p:spPr>
      </p:pic>
      <p:pic>
        <p:nvPicPr>
          <p:cNvPr id="9" name="Picture 4" descr="Datei:Flag of Italy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1337" y="3785732"/>
            <a:ext cx="547591" cy="357203"/>
          </a:xfrm>
          <a:prstGeom prst="rect">
            <a:avLst/>
          </a:prstGeom>
          <a:noFill/>
        </p:spPr>
      </p:pic>
      <p:pic>
        <p:nvPicPr>
          <p:cNvPr id="10" name="Picture 2" descr="Datei:Flag of Switzerland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3272" y="5650060"/>
            <a:ext cx="322748" cy="315997"/>
          </a:xfrm>
          <a:prstGeom prst="rect">
            <a:avLst/>
          </a:prstGeom>
          <a:noFill/>
        </p:spPr>
      </p:pic>
      <p:pic>
        <p:nvPicPr>
          <p:cNvPr id="11" name="Picture 2" descr="Datei:Flag of Macedoni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9543" y="5058051"/>
            <a:ext cx="539695" cy="26984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4955" y="4404574"/>
            <a:ext cx="533475" cy="3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 descr="Datei:Flag of the United Kingdom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198322" y="739547"/>
            <a:ext cx="542597" cy="265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740664"/>
            <a:ext cx="8803005" cy="5600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chemeClr val="tx2"/>
                </a:solidFill>
              </a:rPr>
              <a:t>2980 </a:t>
            </a:r>
            <a:r>
              <a:rPr lang="fr-FR" sz="2200" b="1" dirty="0">
                <a:solidFill>
                  <a:schemeClr val="tx2"/>
                </a:solidFill>
              </a:rPr>
              <a:t>patients </a:t>
            </a:r>
            <a:r>
              <a:rPr lang="fr-FR" sz="2200" b="1" dirty="0" err="1">
                <a:solidFill>
                  <a:schemeClr val="tx2"/>
                </a:solidFill>
              </a:rPr>
              <a:t>enrolled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err="1" smtClean="0">
                <a:solidFill>
                  <a:schemeClr val="tx2"/>
                </a:solidFill>
              </a:rPr>
              <a:t>between</a:t>
            </a:r>
            <a:r>
              <a:rPr lang="fr-FR" sz="2200" b="1" dirty="0" smtClean="0">
                <a:solidFill>
                  <a:schemeClr val="tx2"/>
                </a:solidFill>
              </a:rPr>
              <a:t> </a:t>
            </a:r>
            <a:r>
              <a:rPr lang="fr-FR" sz="2200" b="1" dirty="0" err="1" smtClean="0">
                <a:solidFill>
                  <a:schemeClr val="tx2"/>
                </a:solidFill>
              </a:rPr>
              <a:t>October</a:t>
            </a:r>
            <a:r>
              <a:rPr lang="fr-FR" sz="2200" b="1" dirty="0" smtClean="0">
                <a:solidFill>
                  <a:schemeClr val="tx2"/>
                </a:solidFill>
              </a:rPr>
              <a:t> 2010 and </a:t>
            </a:r>
            <a:r>
              <a:rPr lang="fr-FR" sz="2200" b="1" dirty="0" err="1" smtClean="0">
                <a:solidFill>
                  <a:schemeClr val="tx2"/>
                </a:solidFill>
              </a:rPr>
              <a:t>February</a:t>
            </a:r>
            <a:r>
              <a:rPr lang="fr-FR" sz="2200" b="1" dirty="0" smtClean="0">
                <a:solidFill>
                  <a:schemeClr val="tx2"/>
                </a:solidFill>
              </a:rPr>
              <a:t> 2012</a:t>
            </a:r>
          </a:p>
          <a:p>
            <a:pPr>
              <a:buNone/>
            </a:pPr>
            <a:r>
              <a:rPr lang="fr-FR" sz="2300" b="1" i="1" dirty="0" smtClean="0">
                <a:solidFill>
                  <a:schemeClr val="tx2"/>
                </a:solidFill>
              </a:rPr>
              <a:t>Top 10 </a:t>
            </a:r>
            <a:r>
              <a:rPr lang="fr-FR" sz="2300" b="1" i="1" dirty="0" err="1" smtClean="0">
                <a:solidFill>
                  <a:schemeClr val="tx2"/>
                </a:solidFill>
              </a:rPr>
              <a:t>enrollers</a:t>
            </a:r>
            <a:r>
              <a:rPr lang="fr-FR" sz="2800" dirty="0" smtClean="0"/>
              <a:t>		</a:t>
            </a:r>
          </a:p>
          <a:p>
            <a:pPr>
              <a:spcBef>
                <a:spcPts val="0"/>
              </a:spcBef>
              <a:buNone/>
            </a:pPr>
            <a:r>
              <a:rPr lang="fr-FR" sz="2800" b="1" dirty="0"/>
              <a:t>	</a:t>
            </a:r>
            <a:r>
              <a:rPr lang="fr-FR" sz="2800" b="1" dirty="0" smtClean="0"/>
              <a:t>						</a:t>
            </a:r>
            <a:r>
              <a:rPr lang="fr-FR" sz="2000" b="1" dirty="0" smtClean="0"/>
              <a:t>Patients</a:t>
            </a:r>
            <a:r>
              <a:rPr lang="fr-FR" sz="2000" dirty="0" smtClean="0"/>
              <a:t>		 						 </a:t>
            </a:r>
            <a:r>
              <a:rPr lang="fr-FR" sz="2000" b="1" dirty="0" smtClean="0"/>
              <a:t>Patients</a:t>
            </a:r>
          </a:p>
          <a:p>
            <a:pPr marL="3143250" indent="-3143250">
              <a:spcBef>
                <a:spcPts val="600"/>
              </a:spcBef>
              <a:buNone/>
            </a:pPr>
            <a:r>
              <a:rPr lang="fr-FR" sz="2000" b="1" dirty="0" smtClean="0"/>
              <a:t>Franz-Josef Neumann	</a:t>
            </a:r>
            <a:r>
              <a:rPr lang="fr-FR" sz="2000" dirty="0" smtClean="0"/>
              <a:t>	</a:t>
            </a:r>
            <a:r>
              <a:rPr lang="fr-FR" sz="2000" b="1" dirty="0" smtClean="0"/>
              <a:t>217	</a:t>
            </a:r>
            <a:r>
              <a:rPr lang="fr-FR" sz="2000" dirty="0" smtClean="0"/>
              <a:t>	</a:t>
            </a:r>
            <a:r>
              <a:rPr lang="fr-FR" sz="2000" b="1" dirty="0" smtClean="0"/>
              <a:t>David Roberts</a:t>
            </a:r>
            <a:r>
              <a:rPr lang="fr-FR" sz="2000" dirty="0" smtClean="0"/>
              <a:t> 					</a:t>
            </a:r>
            <a:r>
              <a:rPr lang="fr-FR" sz="2000" b="1" dirty="0" smtClean="0"/>
              <a:t>136</a:t>
            </a:r>
          </a:p>
          <a:p>
            <a:pPr>
              <a:spcBef>
                <a:spcPts val="0"/>
              </a:spcBef>
              <a:buNone/>
            </a:pPr>
            <a:r>
              <a:rPr lang="fr-FR" sz="1600" dirty="0" err="1" smtClean="0"/>
              <a:t>Herzzentrum</a:t>
            </a:r>
            <a:r>
              <a:rPr lang="fr-FR" sz="1600" dirty="0" smtClean="0"/>
              <a:t> Bad </a:t>
            </a:r>
            <a:r>
              <a:rPr lang="fr-FR" sz="1600" dirty="0" err="1" smtClean="0"/>
              <a:t>Krozingen</a:t>
            </a:r>
            <a:r>
              <a:rPr lang="fr-FR" sz="1600" dirty="0" smtClean="0"/>
              <a:t>, Germany		Lancashire Cardiac Centre, Blackpool, UK</a:t>
            </a:r>
          </a:p>
          <a:p>
            <a:pPr>
              <a:spcBef>
                <a:spcPts val="1200"/>
              </a:spcBef>
              <a:buNone/>
            </a:pPr>
            <a:r>
              <a:rPr lang="fr-FR" sz="2000" b="1" dirty="0" smtClean="0"/>
              <a:t>Azfar Zaman </a:t>
            </a:r>
            <a:r>
              <a:rPr lang="fr-FR" sz="2000" dirty="0" smtClean="0"/>
              <a:t>				</a:t>
            </a:r>
            <a:r>
              <a:rPr lang="fr-FR" sz="2000" b="1" dirty="0" smtClean="0"/>
              <a:t>183</a:t>
            </a:r>
            <a:r>
              <a:rPr lang="fr-FR" sz="2000" dirty="0" smtClean="0"/>
              <a:t>		</a:t>
            </a:r>
            <a:r>
              <a:rPr lang="fr-FR" sz="2000" b="1" dirty="0" smtClean="0"/>
              <a:t>Thomas </a:t>
            </a:r>
            <a:r>
              <a:rPr lang="fr-FR" sz="2000" b="1" dirty="0" err="1" smtClean="0"/>
              <a:t>Hovasse</a:t>
            </a:r>
            <a:r>
              <a:rPr lang="fr-FR" sz="2000" b="1" dirty="0" smtClean="0"/>
              <a:t> 	</a:t>
            </a:r>
            <a:r>
              <a:rPr lang="fr-FR" sz="2000" dirty="0" smtClean="0"/>
              <a:t>			</a:t>
            </a:r>
            <a:r>
              <a:rPr lang="fr-FR" sz="2000" b="1" dirty="0" smtClean="0"/>
              <a:t>134</a:t>
            </a:r>
          </a:p>
          <a:p>
            <a:pPr>
              <a:spcBef>
                <a:spcPts val="0"/>
              </a:spcBef>
              <a:buNone/>
            </a:pPr>
            <a:r>
              <a:rPr lang="fr-FR" sz="1600" dirty="0" smtClean="0"/>
              <a:t>Freeman </a:t>
            </a:r>
            <a:r>
              <a:rPr lang="fr-FR" sz="1600" dirty="0" err="1" smtClean="0"/>
              <a:t>Hospital</a:t>
            </a:r>
            <a:r>
              <a:rPr lang="fr-FR" sz="1600" dirty="0" smtClean="0"/>
              <a:t> Newcastle, UK			 Hôpital J. Cartier ICPS, Massy, France 	</a:t>
            </a:r>
          </a:p>
          <a:p>
            <a:pPr>
              <a:spcBef>
                <a:spcPts val="1200"/>
              </a:spcBef>
              <a:buNone/>
            </a:pPr>
            <a:r>
              <a:rPr lang="fr-FR" sz="2000" b="1" dirty="0" smtClean="0"/>
              <a:t>Marc </a:t>
            </a:r>
            <a:r>
              <a:rPr lang="fr-FR" sz="2000" b="1" dirty="0" err="1" smtClean="0"/>
              <a:t>Spence</a:t>
            </a:r>
            <a:r>
              <a:rPr lang="fr-FR" sz="2000" b="1" dirty="0" smtClean="0"/>
              <a:t>	</a:t>
            </a:r>
            <a:r>
              <a:rPr lang="fr-FR" sz="2000" dirty="0" smtClean="0"/>
              <a:t>			</a:t>
            </a:r>
            <a:r>
              <a:rPr lang="fr-FR" sz="2000" b="1" dirty="0" smtClean="0"/>
              <a:t>171	</a:t>
            </a:r>
            <a:r>
              <a:rPr lang="fr-FR" sz="2000" dirty="0" smtClean="0"/>
              <a:t>	</a:t>
            </a:r>
            <a:r>
              <a:rPr lang="fr-FR" sz="2000" b="1" dirty="0" smtClean="0"/>
              <a:t>Thierry </a:t>
            </a:r>
            <a:r>
              <a:rPr lang="fr-FR" sz="2000" b="1" dirty="0" err="1" smtClean="0"/>
              <a:t>Unterseeh</a:t>
            </a:r>
            <a:r>
              <a:rPr lang="fr-FR" sz="2000" b="1" dirty="0" smtClean="0"/>
              <a:t> 	</a:t>
            </a:r>
            <a:r>
              <a:rPr lang="fr-FR" sz="2000" dirty="0" smtClean="0"/>
              <a:t>			</a:t>
            </a:r>
            <a:r>
              <a:rPr lang="fr-FR" sz="2000" b="1" dirty="0" smtClean="0"/>
              <a:t>132</a:t>
            </a:r>
          </a:p>
          <a:p>
            <a:pPr>
              <a:spcBef>
                <a:spcPts val="0"/>
              </a:spcBef>
              <a:buNone/>
            </a:pPr>
            <a:r>
              <a:rPr lang="fr-FR" sz="1600" dirty="0" smtClean="0"/>
              <a:t>Royal Victoria </a:t>
            </a:r>
            <a:r>
              <a:rPr lang="fr-FR" sz="1600" dirty="0" err="1" smtClean="0"/>
              <a:t>Hospital</a:t>
            </a:r>
            <a:r>
              <a:rPr lang="fr-FR" sz="1600" dirty="0" smtClean="0"/>
              <a:t>, Belfast, UK			 CHP C. Gallien, Quincy, France </a:t>
            </a:r>
          </a:p>
          <a:p>
            <a:pPr>
              <a:spcBef>
                <a:spcPts val="1200"/>
              </a:spcBef>
              <a:buNone/>
            </a:pPr>
            <a:r>
              <a:rPr lang="fr-FR" sz="2000" b="1" dirty="0"/>
              <a:t>Jochen </a:t>
            </a:r>
            <a:r>
              <a:rPr lang="fr-FR" sz="2000" b="1" dirty="0" err="1"/>
              <a:t>Wöhrle</a:t>
            </a:r>
            <a:r>
              <a:rPr lang="fr-FR" sz="2000" b="1" dirty="0"/>
              <a:t>  			169		 Marc Eric </a:t>
            </a:r>
            <a:r>
              <a:rPr lang="fr-FR" sz="2000" b="1" dirty="0" err="1"/>
              <a:t>Moulichon</a:t>
            </a:r>
            <a:r>
              <a:rPr lang="fr-FR" sz="2000" b="1" dirty="0"/>
              <a:t> 			120</a:t>
            </a:r>
          </a:p>
          <a:p>
            <a:pPr>
              <a:spcBef>
                <a:spcPts val="0"/>
              </a:spcBef>
              <a:buNone/>
            </a:pPr>
            <a:r>
              <a:rPr lang="fr-FR" sz="1600" dirty="0" err="1"/>
              <a:t>Universitätsklinikum</a:t>
            </a:r>
            <a:r>
              <a:rPr lang="fr-FR" sz="1600" dirty="0"/>
              <a:t> Ulm, Germany</a:t>
            </a:r>
            <a:r>
              <a:rPr lang="fr-FR" sz="2000" dirty="0" smtClean="0"/>
              <a:t>			 </a:t>
            </a:r>
            <a:r>
              <a:rPr lang="fr-FR" sz="1600" dirty="0" smtClean="0"/>
              <a:t>Clinique Saint Pierre, Perpignan, France</a:t>
            </a:r>
          </a:p>
          <a:p>
            <a:pPr>
              <a:spcBef>
                <a:spcPts val="1200"/>
              </a:spcBef>
              <a:buNone/>
            </a:pPr>
            <a:r>
              <a:rPr lang="fr-FR" sz="2000" b="1" dirty="0" smtClean="0"/>
              <a:t>Simon </a:t>
            </a:r>
            <a:r>
              <a:rPr lang="fr-FR" sz="2000" b="1" dirty="0" err="1" smtClean="0"/>
              <a:t>Elhadad</a:t>
            </a:r>
            <a:r>
              <a:rPr lang="fr-FR" sz="2000" b="1" dirty="0" smtClean="0"/>
              <a:t> 			142	</a:t>
            </a:r>
            <a:r>
              <a:rPr lang="fr-FR" sz="2000" dirty="0" smtClean="0"/>
              <a:t>	 </a:t>
            </a:r>
            <a:r>
              <a:rPr lang="fr-FR" sz="2000" b="1" dirty="0" smtClean="0"/>
              <a:t>Mariano </a:t>
            </a:r>
            <a:r>
              <a:rPr lang="fr-FR" sz="2000" b="1" dirty="0" err="1" smtClean="0"/>
              <a:t>Valdes</a:t>
            </a:r>
            <a:r>
              <a:rPr lang="fr-FR" sz="2000" b="1" dirty="0" smtClean="0"/>
              <a:t> 	</a:t>
            </a:r>
            <a:r>
              <a:rPr lang="fr-FR" sz="2000" dirty="0" smtClean="0"/>
              <a:t>			</a:t>
            </a:r>
            <a:r>
              <a:rPr lang="fr-FR" sz="2000" b="1" dirty="0" smtClean="0"/>
              <a:t>120</a:t>
            </a:r>
          </a:p>
          <a:p>
            <a:pPr marL="4219575" indent="-4219575">
              <a:spcBef>
                <a:spcPts val="0"/>
              </a:spcBef>
              <a:buNone/>
            </a:pPr>
            <a:r>
              <a:rPr lang="fr-FR" sz="1600" dirty="0" smtClean="0"/>
              <a:t>CH Lagny, Lagny , France	</a:t>
            </a:r>
            <a:r>
              <a:rPr lang="fr-FR" sz="1600" dirty="0" err="1" smtClean="0"/>
              <a:t>Hospital</a:t>
            </a:r>
            <a:r>
              <a:rPr lang="fr-FR" sz="1600" dirty="0" smtClean="0"/>
              <a:t> V de la </a:t>
            </a:r>
            <a:r>
              <a:rPr lang="fr-FR" sz="1600" dirty="0" err="1" smtClean="0"/>
              <a:t>Arrixaca</a:t>
            </a:r>
            <a:r>
              <a:rPr lang="fr-FR" sz="1600" dirty="0" smtClean="0"/>
              <a:t>, Murcia, Spain</a:t>
            </a:r>
          </a:p>
          <a:p>
            <a:pPr>
              <a:buNone/>
            </a:pPr>
            <a:endParaRPr lang="fr-FR" sz="1600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40055" y="118872"/>
            <a:ext cx="8245221" cy="8188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Platinum Plus Trial – Enrollment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9565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71051" y="109179"/>
            <a:ext cx="3629025" cy="64630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eaLnBrk="1" hangingPunct="1">
              <a:defRPr/>
            </a:pPr>
            <a:r>
              <a:rPr lang="en-US" sz="3600" b="1" dirty="0"/>
              <a:t>Patient Flow</a:t>
            </a:r>
          </a:p>
        </p:txBody>
      </p:sp>
      <p:grpSp>
        <p:nvGrpSpPr>
          <p:cNvPr id="2" name="Groupe 44"/>
          <p:cNvGrpSpPr>
            <a:grpSpLocks/>
          </p:cNvGrpSpPr>
          <p:nvPr/>
        </p:nvGrpSpPr>
        <p:grpSpPr bwMode="auto">
          <a:xfrm>
            <a:off x="74613" y="38099"/>
            <a:ext cx="9013824" cy="5776903"/>
            <a:chOff x="116963" y="763309"/>
            <a:chExt cx="9014506" cy="5776577"/>
          </a:xfrm>
        </p:grpSpPr>
        <p:sp>
          <p:nvSpPr>
            <p:cNvPr id="3077" name="Text Box 17"/>
            <p:cNvSpPr txBox="1">
              <a:spLocks noChangeArrowheads="1"/>
            </p:cNvSpPr>
            <p:nvPr/>
          </p:nvSpPr>
          <p:spPr bwMode="hidden">
            <a:xfrm>
              <a:off x="1785938" y="5628659"/>
              <a:ext cx="2614612" cy="9112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2000" b="1" i="1" dirty="0">
                  <a:solidFill>
                    <a:schemeClr val="tx2"/>
                  </a:solidFill>
                  <a:latin typeface="+mn-lt"/>
                </a:rPr>
                <a:t>12 Mo </a:t>
              </a:r>
              <a:r>
                <a:rPr lang="en-US" altLang="fr-FR" sz="2000" b="1" i="1" dirty="0" smtClean="0">
                  <a:solidFill>
                    <a:schemeClr val="tx2"/>
                  </a:solidFill>
                  <a:latin typeface="+mn-lt"/>
                </a:rPr>
                <a:t>Follow-up*</a:t>
              </a:r>
              <a:endParaRPr lang="en-US" altLang="fr-FR" sz="2000" b="1" i="1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altLang="fr-FR" sz="2000" b="1" dirty="0" smtClean="0">
                  <a:solidFill>
                    <a:schemeClr val="bg1"/>
                  </a:solidFill>
                </a:rPr>
                <a:t>95.4% </a:t>
              </a:r>
              <a:r>
                <a:rPr lang="en-US" altLang="fr-FR" sz="2000" b="1" dirty="0">
                  <a:solidFill>
                    <a:schemeClr val="bg1"/>
                  </a:solidFill>
                </a:rPr>
                <a:t>(</a:t>
              </a:r>
              <a:r>
                <a:rPr lang="en-US" altLang="fr-FR" sz="2000" b="1" dirty="0" smtClean="0">
                  <a:solidFill>
                    <a:schemeClr val="bg1"/>
                  </a:solidFill>
                </a:rPr>
                <a:t>1862/1951) </a:t>
              </a:r>
              <a:endParaRPr lang="en-US" alt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hidden">
            <a:xfrm>
              <a:off x="4932215" y="2177694"/>
              <a:ext cx="2527449" cy="7206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2000" b="1" i="1" dirty="0" err="1" smtClean="0">
                  <a:solidFill>
                    <a:schemeClr val="tx2"/>
                  </a:solidFill>
                </a:rPr>
                <a:t>Xience</a:t>
              </a:r>
              <a:r>
                <a:rPr lang="fr-FR" sz="2000" b="1" i="1" dirty="0" smtClean="0">
                  <a:solidFill>
                    <a:schemeClr val="tx2"/>
                  </a:solidFill>
                </a:rPr>
                <a:t> Prime™</a:t>
              </a:r>
              <a:endParaRPr lang="fr-FR" sz="2000" b="1" i="1" dirty="0">
                <a:solidFill>
                  <a:schemeClr val="tx2"/>
                </a:solidFill>
              </a:endParaRPr>
            </a:p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</a:rPr>
                <a:t>N = 1028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hidden">
            <a:xfrm>
              <a:off x="1785938" y="2177694"/>
              <a:ext cx="2544570" cy="7206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2000" b="1" i="1" dirty="0">
                  <a:solidFill>
                    <a:schemeClr val="tx2"/>
                  </a:solidFill>
                </a:rPr>
                <a:t>PROMUS </a:t>
              </a:r>
              <a:r>
                <a:rPr lang="fr-FR" sz="2000" b="1" i="1" dirty="0" err="1">
                  <a:solidFill>
                    <a:schemeClr val="tx2"/>
                  </a:solidFill>
                </a:rPr>
                <a:t>Element</a:t>
              </a:r>
              <a:r>
                <a:rPr lang="fr-FR" sz="2000" b="1" i="1" dirty="0">
                  <a:solidFill>
                    <a:schemeClr val="tx2"/>
                  </a:solidFill>
                </a:rPr>
                <a:t>™</a:t>
              </a:r>
            </a:p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</a:rPr>
                <a:t>N = 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1952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80" name="Text Box 17"/>
            <p:cNvSpPr txBox="1">
              <a:spLocks noChangeArrowheads="1"/>
            </p:cNvSpPr>
            <p:nvPr/>
          </p:nvSpPr>
          <p:spPr bwMode="hidden">
            <a:xfrm>
              <a:off x="4845050" y="5628659"/>
              <a:ext cx="2614613" cy="9112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fr-FR" sz="2000" b="1" i="1" dirty="0">
                  <a:solidFill>
                    <a:schemeClr val="tx2"/>
                  </a:solidFill>
                  <a:latin typeface="+mn-lt"/>
                </a:rPr>
                <a:t>12 Mo </a:t>
              </a:r>
              <a:r>
                <a:rPr lang="en-US" altLang="fr-FR" sz="2000" b="1" i="1" dirty="0" smtClean="0">
                  <a:solidFill>
                    <a:schemeClr val="tx2"/>
                  </a:solidFill>
                  <a:latin typeface="+mn-lt"/>
                </a:rPr>
                <a:t>Follow-up*</a:t>
              </a:r>
              <a:endParaRPr lang="en-US" altLang="fr-FR" sz="2000" b="1" i="1" dirty="0">
                <a:solidFill>
                  <a:schemeClr val="tx2"/>
                </a:solidFill>
                <a:latin typeface="+mn-lt"/>
              </a:endParaRPr>
            </a:p>
            <a:p>
              <a:pPr algn="ctr" eaLnBrk="1" hangingPunct="1"/>
              <a:r>
                <a:rPr lang="en-US" altLang="fr-FR" sz="2000" b="1" dirty="0" smtClean="0">
                  <a:solidFill>
                    <a:schemeClr val="bg1"/>
                  </a:solidFill>
                </a:rPr>
                <a:t>96.0% </a:t>
              </a:r>
              <a:r>
                <a:rPr lang="en-US" altLang="fr-FR" sz="2000" b="1" dirty="0">
                  <a:solidFill>
                    <a:schemeClr val="bg1"/>
                  </a:solidFill>
                </a:rPr>
                <a:t>(</a:t>
              </a:r>
              <a:r>
                <a:rPr lang="en-US" altLang="fr-FR" sz="2000" b="1" dirty="0" smtClean="0">
                  <a:solidFill>
                    <a:schemeClr val="bg1"/>
                  </a:solidFill>
                </a:rPr>
                <a:t>987/1028</a:t>
              </a:r>
              <a:r>
                <a:rPr lang="en-US" altLang="fr-FR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hidden">
            <a:xfrm>
              <a:off x="6970718" y="4371488"/>
              <a:ext cx="2160751" cy="10799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t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600" b="1" dirty="0" smtClean="0"/>
                <a:t>Not evaluable at 12M FU (N=41)</a:t>
              </a:r>
            </a:p>
            <a:p>
              <a:pPr marL="117475" indent="-117475">
                <a:lnSpc>
                  <a:spcPct val="90000"/>
                </a:lnSpc>
                <a:defRPr/>
              </a:pPr>
              <a:r>
                <a:rPr lang="en-US" sz="1400" b="1" dirty="0" smtClean="0"/>
                <a:t> </a:t>
              </a:r>
              <a:r>
                <a:rPr lang="en-US" sz="1400" dirty="0" smtClean="0"/>
                <a:t>Consent withdrawn : 1</a:t>
              </a:r>
              <a:br>
                <a:rPr lang="en-US" sz="1400" dirty="0" smtClean="0"/>
              </a:br>
              <a:r>
                <a:rPr lang="en-US" sz="1400" dirty="0" smtClean="0"/>
                <a:t>No sufficient  FU: 38     Other: 2</a:t>
              </a:r>
              <a:endParaRPr lang="en-US" sz="1400" dirty="0"/>
            </a:p>
          </p:txBody>
        </p:sp>
        <p:grpSp>
          <p:nvGrpSpPr>
            <p:cNvPr id="3" name="Groupe 50"/>
            <p:cNvGrpSpPr>
              <a:grpSpLocks/>
            </p:cNvGrpSpPr>
            <p:nvPr/>
          </p:nvGrpSpPr>
          <p:grpSpPr bwMode="auto">
            <a:xfrm>
              <a:off x="3212602" y="763309"/>
              <a:ext cx="2844000" cy="1463456"/>
              <a:chOff x="3212602" y="763309"/>
              <a:chExt cx="2844000" cy="1463456"/>
            </a:xfrm>
          </p:grpSpPr>
          <p:sp>
            <p:nvSpPr>
              <p:cNvPr id="3096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3212602" y="763309"/>
                <a:ext cx="2844000" cy="1463456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fr-FR" altLang="fr-FR" sz="1100"/>
              </a:p>
            </p:txBody>
          </p:sp>
          <p:sp>
            <p:nvSpPr>
              <p:cNvPr id="3097" name="Text Box 17"/>
              <p:cNvSpPr txBox="1">
                <a:spLocks noChangeArrowheads="1"/>
              </p:cNvSpPr>
              <p:nvPr/>
            </p:nvSpPr>
            <p:spPr bwMode="auto">
              <a:xfrm>
                <a:off x="3379167" y="949586"/>
                <a:ext cx="2510870" cy="95756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000" tIns="36000" rIns="36000" bIns="36000"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fr-FR" sz="1900" i="1" dirty="0">
                    <a:solidFill>
                      <a:schemeClr val="tx2"/>
                    </a:solidFill>
                  </a:rPr>
                  <a:t>All </a:t>
                </a:r>
                <a:br>
                  <a:rPr lang="en-US" altLang="fr-FR" sz="1900" i="1" dirty="0">
                    <a:solidFill>
                      <a:schemeClr val="tx2"/>
                    </a:solidFill>
                  </a:rPr>
                </a:br>
                <a:r>
                  <a:rPr lang="en-US" altLang="fr-FR" sz="1900" i="1" dirty="0">
                    <a:solidFill>
                      <a:schemeClr val="tx2"/>
                    </a:solidFill>
                  </a:rPr>
                  <a:t>Patients Randomized</a:t>
                </a:r>
                <a:r>
                  <a:rPr lang="en-US" altLang="fr-FR" sz="1900" i="1" dirty="0"/>
                  <a:t/>
                </a:r>
                <a:br>
                  <a:rPr lang="en-US" altLang="fr-FR" sz="1900" i="1" dirty="0"/>
                </a:br>
                <a:r>
                  <a:rPr lang="en-US" altLang="fr-FR" sz="2000" b="1" dirty="0" smtClean="0">
                    <a:solidFill>
                      <a:schemeClr val="bg1"/>
                    </a:solidFill>
                  </a:rPr>
                  <a:t>N=2980</a:t>
                </a:r>
                <a:endParaRPr lang="en-US" altLang="fr-FR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 Box 11"/>
            <p:cNvSpPr txBox="1">
              <a:spLocks noChangeArrowheads="1"/>
            </p:cNvSpPr>
            <p:nvPr/>
          </p:nvSpPr>
          <p:spPr bwMode="hidden">
            <a:xfrm>
              <a:off x="6950078" y="3067684"/>
              <a:ext cx="2160751" cy="10799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t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600" b="1" dirty="0" smtClean="0"/>
                <a:t>Not evaluable at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b="1" dirty="0" smtClean="0"/>
                <a:t>30d FU (N=3)</a:t>
              </a:r>
            </a:p>
            <a:p>
              <a:pPr marL="117475" indent="-117475">
                <a:lnSpc>
                  <a:spcPct val="90000"/>
                </a:lnSpc>
                <a:defRPr/>
              </a:pPr>
              <a:r>
                <a:rPr lang="en-US" sz="1400" b="1" dirty="0" smtClean="0"/>
                <a:t>  </a:t>
              </a:r>
              <a:r>
                <a:rPr lang="en-US" sz="1400" dirty="0" smtClean="0"/>
                <a:t>Consent withdrawn: 0</a:t>
              </a:r>
              <a:br>
                <a:rPr lang="en-US" sz="1400" dirty="0" smtClean="0"/>
              </a:br>
              <a:r>
                <a:rPr lang="en-US" sz="1400" dirty="0" smtClean="0"/>
                <a:t>No sufficient  FU: 2      Other: 1</a:t>
              </a:r>
            </a:p>
            <a:p>
              <a:pPr marL="117475" indent="-117475">
                <a:lnSpc>
                  <a:spcPct val="90000"/>
                </a:lnSpc>
                <a:defRPr/>
              </a:pPr>
              <a:endParaRPr lang="en-US" sz="1400" dirty="0"/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hidden">
            <a:xfrm>
              <a:off x="116963" y="4373076"/>
              <a:ext cx="2160750" cy="11127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t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600" b="1" dirty="0" smtClean="0"/>
                <a:t>Not evaluable at </a:t>
              </a:r>
              <a:r>
                <a:rPr lang="en-US" sz="1600" b="1" dirty="0"/>
                <a:t>12M FU (</a:t>
              </a:r>
              <a:r>
                <a:rPr lang="en-US" sz="1600" b="1" dirty="0" smtClean="0"/>
                <a:t>N=90)</a:t>
              </a:r>
              <a:endParaRPr lang="en-US" sz="1600" b="1" dirty="0"/>
            </a:p>
            <a:p>
              <a:pPr marL="117475">
                <a:lnSpc>
                  <a:spcPct val="90000"/>
                </a:lnSpc>
                <a:defRPr/>
              </a:pPr>
              <a:r>
                <a:rPr lang="en-US" sz="1400" dirty="0" smtClean="0"/>
                <a:t>Consent withdrawn : 5 No sufficient  FU : 78      </a:t>
              </a:r>
              <a:r>
                <a:rPr lang="en-US" sz="1400" dirty="0"/>
                <a:t>Other: </a:t>
              </a:r>
              <a:r>
                <a:rPr lang="en-US" sz="1400" dirty="0" smtClean="0"/>
                <a:t>7</a:t>
              </a:r>
              <a:endParaRPr lang="en-US" sz="1400" dirty="0"/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hidden">
            <a:xfrm>
              <a:off x="116963" y="3084102"/>
              <a:ext cx="2160751" cy="10799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t" anchorCtr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600" b="1" dirty="0" smtClean="0"/>
                <a:t>Not evaluable at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b="1" dirty="0" smtClean="0"/>
                <a:t>30d FU </a:t>
              </a:r>
              <a:r>
                <a:rPr lang="en-US" sz="1600" b="1" dirty="0"/>
                <a:t>(</a:t>
              </a:r>
              <a:r>
                <a:rPr lang="en-US" sz="1600" b="1" dirty="0" smtClean="0"/>
                <a:t>N=17)</a:t>
              </a:r>
              <a:endParaRPr lang="en-US" sz="1600" b="1" dirty="0"/>
            </a:p>
            <a:p>
              <a:pPr marL="85725">
                <a:lnSpc>
                  <a:spcPct val="90000"/>
                </a:lnSpc>
                <a:tabLst>
                  <a:tab pos="85725" algn="l"/>
                </a:tabLst>
                <a:defRPr/>
              </a:pPr>
              <a:r>
                <a:rPr lang="en-US" sz="1400" dirty="0" smtClean="0"/>
                <a:t>Consent withdrawn: 5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 smtClean="0"/>
                <a:t>No sufficient FU: 6      </a:t>
              </a:r>
              <a:r>
                <a:rPr lang="en-US" sz="1400" dirty="0"/>
                <a:t>Other: 6</a:t>
              </a:r>
            </a:p>
          </p:txBody>
        </p:sp>
        <p:grpSp>
          <p:nvGrpSpPr>
            <p:cNvPr id="4" name="Groupe 55"/>
            <p:cNvGrpSpPr>
              <a:grpSpLocks/>
            </p:cNvGrpSpPr>
            <p:nvPr/>
          </p:nvGrpSpPr>
          <p:grpSpPr bwMode="auto">
            <a:xfrm>
              <a:off x="2277714" y="2538036"/>
              <a:ext cx="4673952" cy="3152533"/>
              <a:chOff x="2277714" y="2538036"/>
              <a:chExt cx="4673952" cy="3152533"/>
            </a:xfrm>
          </p:grpSpPr>
          <p:cxnSp>
            <p:nvCxnSpPr>
              <p:cNvPr id="66" name="Connecteur droit 65"/>
              <p:cNvCxnSpPr>
                <a:stCxn id="48" idx="3"/>
                <a:endCxn id="47" idx="1"/>
              </p:cNvCxnSpPr>
              <p:nvPr/>
            </p:nvCxnSpPr>
            <p:spPr>
              <a:xfrm>
                <a:off x="4330507" y="2538036"/>
                <a:ext cx="601708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avec flèche 57"/>
              <p:cNvCxnSpPr>
                <a:stCxn id="48" idx="2"/>
                <a:endCxn id="3077" idx="0"/>
              </p:cNvCxnSpPr>
              <p:nvPr/>
            </p:nvCxnSpPr>
            <p:spPr>
              <a:xfrm>
                <a:off x="3058223" y="2898376"/>
                <a:ext cx="35021" cy="2730283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58"/>
              <p:cNvCxnSpPr/>
              <p:nvPr/>
            </p:nvCxnSpPr>
            <p:spPr>
              <a:xfrm flipH="1">
                <a:off x="6174147" y="2960286"/>
                <a:ext cx="43582" cy="2730283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Forme 53"/>
              <p:cNvCxnSpPr>
                <a:stCxn id="48" idx="2"/>
                <a:endCxn id="54" idx="3"/>
              </p:cNvCxnSpPr>
              <p:nvPr/>
            </p:nvCxnSpPr>
            <p:spPr>
              <a:xfrm rot="5400000">
                <a:off x="1652425" y="3523665"/>
                <a:ext cx="2031087" cy="780509"/>
              </a:xfrm>
              <a:prstGeom prst="bentConnector2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Forme 55"/>
              <p:cNvCxnSpPr/>
              <p:nvPr/>
            </p:nvCxnSpPr>
            <p:spPr>
              <a:xfrm rot="16200000" flipH="1">
                <a:off x="5511033" y="3468986"/>
                <a:ext cx="2125537" cy="755728"/>
              </a:xfrm>
              <a:prstGeom prst="bentConnector2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Forme 62"/>
              <p:cNvCxnSpPr>
                <a:endCxn id="55" idx="3"/>
              </p:cNvCxnSpPr>
              <p:nvPr/>
            </p:nvCxnSpPr>
            <p:spPr>
              <a:xfrm rot="5400000">
                <a:off x="2045054" y="3110400"/>
                <a:ext cx="746331" cy="281009"/>
              </a:xfrm>
              <a:prstGeom prst="bentConnector2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Forme 67"/>
              <p:cNvCxnSpPr>
                <a:endCxn id="53" idx="1"/>
              </p:cNvCxnSpPr>
              <p:nvPr/>
            </p:nvCxnSpPr>
            <p:spPr>
              <a:xfrm rot="16200000" flipH="1">
                <a:off x="6466049" y="3123622"/>
                <a:ext cx="709279" cy="258782"/>
              </a:xfrm>
              <a:prstGeom prst="bentConnector2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76" name="Connecteur droit 69"/>
          <p:cNvCxnSpPr>
            <a:cxnSpLocks noChangeShapeType="1"/>
            <a:stCxn id="3096" idx="2"/>
          </p:cNvCxnSpPr>
          <p:nvPr/>
        </p:nvCxnSpPr>
        <p:spPr bwMode="auto">
          <a:xfrm>
            <a:off x="4591911" y="1501639"/>
            <a:ext cx="0" cy="311287"/>
          </a:xfrm>
          <a:prstGeom prst="line">
            <a:avLst/>
          </a:prstGeom>
          <a:noFill/>
          <a:ln w="28575" algn="ctr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sp>
        <p:nvSpPr>
          <p:cNvPr id="32" name="ZoneTexte 31"/>
          <p:cNvSpPr txBox="1"/>
          <p:nvPr/>
        </p:nvSpPr>
        <p:spPr>
          <a:xfrm>
            <a:off x="2875432" y="5815013"/>
            <a:ext cx="3363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*</a:t>
            </a:r>
            <a:r>
              <a:rPr lang="fr-FR" sz="1600" dirty="0" err="1" smtClean="0"/>
              <a:t>Follow</a:t>
            </a:r>
            <a:r>
              <a:rPr lang="fr-FR" sz="1600" dirty="0" smtClean="0"/>
              <a:t> up rate for </a:t>
            </a:r>
            <a:r>
              <a:rPr lang="fr-FR" sz="1600" dirty="0" err="1" smtClean="0"/>
              <a:t>clinical</a:t>
            </a:r>
            <a:r>
              <a:rPr lang="fr-FR" sz="1600" dirty="0" smtClean="0"/>
              <a:t> </a:t>
            </a:r>
            <a:r>
              <a:rPr lang="fr-FR" sz="1600" dirty="0" err="1" smtClean="0"/>
              <a:t>endpoint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8561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au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00843"/>
              </p:ext>
            </p:extLst>
          </p:nvPr>
        </p:nvGraphicFramePr>
        <p:xfrm>
          <a:off x="170624" y="1085850"/>
          <a:ext cx="8731441" cy="4714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1304"/>
                <a:gridCol w="2404937"/>
                <a:gridCol w="2400300"/>
                <a:gridCol w="1104900"/>
              </a:tblGrid>
              <a:tr h="3810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Promus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i="1" baseline="0" dirty="0" err="1" smtClean="0">
                          <a:solidFill>
                            <a:schemeClr val="bg1"/>
                          </a:solidFill>
                        </a:rPr>
                        <a:t>Element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™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(N=1951)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err="1" smtClean="0">
                          <a:solidFill>
                            <a:schemeClr val="bg1"/>
                          </a:solidFill>
                        </a:rPr>
                        <a:t>Xience</a:t>
                      </a: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 Prime™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(N=1028)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1926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Age,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yrs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65.68 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66.12 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10.73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831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Male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77.65 %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78.40 %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3555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</a:t>
                      </a:r>
                      <a:r>
                        <a:rPr lang="fr-FR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angina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45.22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44.60 %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4732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ACS (ACS ST+,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ACS ST-)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33.18 %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33.11 %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214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Silent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ischemia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10.65 %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11.39 %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4203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68.01 %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68.61 %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Hypercholesterolemia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62.19 %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II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26.31 %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23.87 %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Insulin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Treated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7.12 %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384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Prior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Myocardial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Infarction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21.72 %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24.34 %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/>
                </a:tc>
              </a:tr>
              <a:tr h="283845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Smoker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21.96 %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20.86 %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9857">
                <a:tc>
                  <a:txBody>
                    <a:bodyPr/>
                    <a:lstStyle/>
                    <a:p>
                      <a:r>
                        <a:rPr lang="fr-FR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34.85 %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35.01 %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5745" y="-5079"/>
            <a:ext cx="8656320" cy="1143000"/>
          </a:xfrm>
        </p:spPr>
        <p:txBody>
          <a:bodyPr/>
          <a:lstStyle/>
          <a:p>
            <a:r>
              <a:rPr lang="en-US" sz="3600" b="1" dirty="0" smtClean="0"/>
              <a:t>The Platinum Plus Trial</a:t>
            </a:r>
            <a:br>
              <a:rPr lang="en-US" sz="3600" b="1" dirty="0" smtClean="0"/>
            </a:br>
            <a:r>
              <a:rPr lang="en-US" sz="2400" b="1" dirty="0" smtClean="0"/>
              <a:t>Baseline Characteristics of the Study Population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889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au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7663"/>
              </p:ext>
            </p:extLst>
          </p:nvPr>
        </p:nvGraphicFramePr>
        <p:xfrm>
          <a:off x="245746" y="1364755"/>
          <a:ext cx="8731441" cy="3535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879"/>
                <a:gridCol w="2381250"/>
                <a:gridCol w="2171700"/>
                <a:gridCol w="947612"/>
              </a:tblGrid>
              <a:tr h="3810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Promus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i="1" baseline="0" dirty="0" err="1" smtClean="0">
                          <a:solidFill>
                            <a:schemeClr val="bg1"/>
                          </a:solidFill>
                        </a:rPr>
                        <a:t>Element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™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(N=1951)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err="1" smtClean="0">
                          <a:solidFill>
                            <a:schemeClr val="bg1"/>
                          </a:solidFill>
                        </a:rPr>
                        <a:t>Xience</a:t>
                      </a: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 Prime™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(N=1028)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192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Transradial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 Access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61.99 %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62.20 %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8310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Access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sheath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size 5F and 6 F 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95.51 %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94.13 %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</a:tr>
              <a:tr h="3535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Access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sheath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size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≥ 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</a:tr>
              <a:tr h="334732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vessel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48.82 %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47.32 %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214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stent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/patient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1.76 ± 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1.80 ± 1,12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9525" marR="9525" marT="9525" marB="0" anchor="ctr"/>
                </a:tc>
              </a:tr>
              <a:tr h="254203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stent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/patient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35.93 ± 24.78 mm</a:t>
                      </a:r>
                    </a:p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[range : 8 – 240 mm]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35.84 ± 25,20 mm [range 8 – 201 mm]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stent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diameter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2.97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0.46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2.97 </a:t>
                      </a: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0.46 mm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Procedural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success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97.61 %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97.86 %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5745" y="-5079"/>
            <a:ext cx="8656320" cy="1143000"/>
          </a:xfrm>
        </p:spPr>
        <p:txBody>
          <a:bodyPr/>
          <a:lstStyle/>
          <a:p>
            <a:r>
              <a:rPr lang="en-US" sz="3600" b="1" dirty="0" smtClean="0"/>
              <a:t>The Platinum Plus Trial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800" b="1" dirty="0" smtClean="0"/>
              <a:t>Procedural Characteristics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947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au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45693"/>
              </p:ext>
            </p:extLst>
          </p:nvPr>
        </p:nvGraphicFramePr>
        <p:xfrm>
          <a:off x="170624" y="1109701"/>
          <a:ext cx="8731441" cy="4376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879"/>
                <a:gridCol w="2381250"/>
                <a:gridCol w="2171700"/>
                <a:gridCol w="947612"/>
              </a:tblGrid>
              <a:tr h="3810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Promus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i="1" baseline="0" dirty="0" err="1" smtClean="0">
                          <a:solidFill>
                            <a:schemeClr val="bg1"/>
                          </a:solidFill>
                        </a:rPr>
                        <a:t>Element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™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(N=1935)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err="1" smtClean="0">
                          <a:solidFill>
                            <a:schemeClr val="bg1"/>
                          </a:solidFill>
                        </a:rPr>
                        <a:t>Xience</a:t>
                      </a: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 Prime™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(N=1025)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 value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endParaRPr lang="fr-FR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7164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accent1"/>
                          </a:solidFill>
                        </a:rPr>
                        <a:t>TVF</a:t>
                      </a:r>
                      <a:endParaRPr lang="fr-FR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600"/>
                        </a:spcBef>
                      </a:pPr>
                      <a:r>
                        <a:rPr lang="fr-FR" sz="2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1.3 %</a:t>
                      </a:r>
                      <a:endParaRPr lang="fr-FR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600"/>
                        </a:spcBef>
                      </a:pPr>
                      <a:r>
                        <a:rPr lang="fr-FR" sz="2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0.9 %</a:t>
                      </a:r>
                      <a:endParaRPr lang="fr-FR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spcBef>
                          <a:spcPts val="600"/>
                        </a:spcBef>
                      </a:pPr>
                      <a:r>
                        <a:rPr lang="fr-FR" sz="2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  <a:endParaRPr lang="fr-FR" sz="2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5355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All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death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0.6%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0.5%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0.78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334732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Cardiac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death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0.92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254203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All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MI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0.7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0.5%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0.54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Q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wave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MI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0.2%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0.31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Non Q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wave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MI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0.5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0.5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1.0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Ischemia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driven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–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TLR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0.43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Ischemia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driven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 TVR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0.4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0.2%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0.73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MACE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1.3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1.0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0.39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Stent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thrombosis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–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Definite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or 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0.6% 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0.3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0.40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</a:tr>
            </a:tbl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45745" y="-5079"/>
            <a:ext cx="8656320" cy="1143000"/>
          </a:xfrm>
        </p:spPr>
        <p:txBody>
          <a:bodyPr/>
          <a:lstStyle/>
          <a:p>
            <a:r>
              <a:rPr lang="en-US" sz="3600" b="1" dirty="0" smtClean="0"/>
              <a:t>The Platinum Plus Trial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000" b="1" dirty="0" smtClean="0"/>
              <a:t>30d Outcome</a:t>
            </a:r>
            <a:r>
              <a:rPr lang="en-US" sz="3000" b="1" baseline="30000" dirty="0" smtClean="0"/>
              <a:t>1</a:t>
            </a:r>
            <a:endParaRPr lang="en-US" sz="30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245745" y="5492125"/>
            <a:ext cx="873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Preliminary 30d data presented at TCT 2012 – final, fully adjudicated data shown here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p-value for superiority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12623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947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sz="4000" b="1" dirty="0"/>
              <a:t>The Platinum Plus </a:t>
            </a:r>
            <a:r>
              <a:rPr lang="en-US" sz="4000" b="1" dirty="0" smtClean="0"/>
              <a:t>Trial</a:t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Primary Endpoint — 12-Month TVF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63" y="4430860"/>
            <a:ext cx="8626777" cy="167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The non-inferiority endpoint is met as the one-sided upper 95% confidence bound is less than the non-inferiority margin </a:t>
            </a:r>
            <a:endParaRPr lang="en-US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892" y="1538963"/>
            <a:ext cx="256050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+mn-cs"/>
              </a:rPr>
              <a:t>Difference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+mn-cs"/>
              </a:rPr>
              <a:t>[95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+mn-cs"/>
              </a:rPr>
              <a:t>%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+mn-cs"/>
              </a:rPr>
              <a:t>UCB]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(1-sided Farrington Manning </a:t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Upper Confidence Bound)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16990"/>
              </p:ext>
            </p:extLst>
          </p:nvPr>
        </p:nvGraphicFramePr>
        <p:xfrm>
          <a:off x="2802832" y="2271814"/>
          <a:ext cx="6261673" cy="1692758"/>
        </p:xfrm>
        <a:graphic>
          <a:graphicData uri="http://schemas.openxmlformats.org/drawingml/2006/table">
            <a:tbl>
              <a:tblPr/>
              <a:tblGrid>
                <a:gridCol w="1366182"/>
                <a:gridCol w="1398711"/>
                <a:gridCol w="1651899"/>
                <a:gridCol w="1844881"/>
              </a:tblGrid>
              <a:tr h="766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Promus Element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(N=1935)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Xience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Prime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(N=1025)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Difference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[1-sided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95% UCB]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en-US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P </a:t>
                      </a:r>
                      <a:r>
                        <a:rPr lang="en-US" sz="18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v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alue</a:t>
                      </a:r>
                    </a:p>
                    <a:p>
                      <a:pPr marL="0" indent="0" algn="ctr" defTabSz="703263" eaLnBrk="0" hangingPunct="0">
                        <a:tabLst>
                          <a:tab pos="1073150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(non-inferiority)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(86/1862)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(32/987)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[2.57%]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0.0124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719" y="409419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Percent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0" y="2241138"/>
            <a:ext cx="277336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4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au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33497"/>
              </p:ext>
            </p:extLst>
          </p:nvPr>
        </p:nvGraphicFramePr>
        <p:xfrm>
          <a:off x="215266" y="1262352"/>
          <a:ext cx="8731441" cy="4411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104"/>
                <a:gridCol w="2434590"/>
                <a:gridCol w="2133600"/>
                <a:gridCol w="1037147"/>
              </a:tblGrid>
              <a:tr h="3810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Promus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i="1" baseline="0" dirty="0" err="1" smtClean="0">
                          <a:solidFill>
                            <a:schemeClr val="bg1"/>
                          </a:solidFill>
                        </a:rPr>
                        <a:t>Element</a:t>
                      </a:r>
                      <a:r>
                        <a:rPr lang="fr-FR" sz="1800" b="1" i="1" baseline="0" dirty="0" smtClean="0">
                          <a:solidFill>
                            <a:schemeClr val="bg1"/>
                          </a:solidFill>
                        </a:rPr>
                        <a:t>™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(N=1862)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err="1" smtClean="0">
                          <a:solidFill>
                            <a:schemeClr val="bg1"/>
                          </a:solidFill>
                        </a:rPr>
                        <a:t>Xience</a:t>
                      </a:r>
                      <a:r>
                        <a:rPr lang="fr-FR" sz="1800" b="1" i="1" dirty="0" smtClean="0">
                          <a:solidFill>
                            <a:schemeClr val="bg1"/>
                          </a:solidFill>
                        </a:rPr>
                        <a:t> Prime™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(N=987)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 value*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7164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accent1"/>
                          </a:solidFill>
                        </a:rPr>
                        <a:t>TVF</a:t>
                      </a:r>
                      <a:endParaRPr lang="fr-FR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4.6% </a:t>
                      </a:r>
                      <a:endParaRPr lang="fr-FR" sz="24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3.2%</a:t>
                      </a:r>
                      <a:endParaRPr lang="fr-FR" sz="24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fr-FR" sz="24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0" marB="0" anchor="ctr"/>
                </a:tc>
              </a:tr>
              <a:tr h="35355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All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death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1.8% 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0.62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334732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Cardiac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death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1.1% 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1.0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0.78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368214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All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MI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1.6% 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0.8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0.09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Q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wave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MI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0.2% 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0.3% 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0.70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Non-Q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wave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MI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1.3% 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0.6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+mn-cs"/>
                        </a:rPr>
                        <a:t>0.07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Ischemia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driven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–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TVR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3.2% 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0.08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336636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Ischemia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driven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 TLR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2.0% 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1.6% 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0.49</a:t>
                      </a:r>
                      <a:endParaRPr lang="fr-FR" sz="1600" b="1" dirty="0">
                        <a:latin typeface="Times New Roman"/>
                        <a:ea typeface="Times New Roman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4.7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3.9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0.31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Stent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thrombosis</a:t>
                      </a:r>
                      <a:endParaRPr lang="fr-FR" sz="1600" b="1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16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Definite</a:t>
                      </a:r>
                      <a:r>
                        <a:rPr lang="fr-FR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or </a:t>
                      </a:r>
                      <a:r>
                        <a:rPr lang="fr-FR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Probable</a:t>
                      </a:r>
                      <a:endParaRPr lang="fr-FR"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0.8%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0.5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25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0.44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3175" marR="3175" marT="0" marB="0" anchor="ctr"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5745" y="-5079"/>
            <a:ext cx="8656320" cy="1143000"/>
          </a:xfrm>
        </p:spPr>
        <p:txBody>
          <a:bodyPr/>
          <a:lstStyle/>
          <a:p>
            <a:r>
              <a:rPr lang="en-US" sz="3600" b="1" dirty="0" smtClean="0"/>
              <a:t>The Platinum Plus Trial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000" b="1" dirty="0" smtClean="0"/>
              <a:t>12-Month - Outcome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441960" y="569802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*p-value for superiority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1059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45745" y="-5079"/>
            <a:ext cx="865632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Platinum Plus Trial</a:t>
            </a:r>
            <a:br>
              <a:rPr lang="en-US" sz="3600" b="1" dirty="0" smtClean="0"/>
            </a:br>
            <a:r>
              <a:rPr lang="en-US" sz="3100" b="1" dirty="0" smtClean="0"/>
              <a:t>12-Month Outcome: Cumulative Incidence of TVF 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56" y="1260639"/>
            <a:ext cx="8026556" cy="45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39520" y="2498891"/>
            <a:ext cx="2283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p value Log-Rank:</a:t>
            </a:r>
            <a:r>
              <a:rPr lang="fr-FR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0.077</a:t>
            </a:r>
            <a:endParaRPr lang="fr-FR" sz="1400" b="1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7929" y="292782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3.2</a:t>
            </a:r>
            <a:r>
              <a:rPr lang="en-US" b="1" dirty="0" smtClean="0">
                <a:solidFill>
                  <a:schemeClr val="tx2"/>
                </a:solidFill>
              </a:rPr>
              <a:t>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0758" y="215412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4.6%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6850" y="1355318"/>
            <a:ext cx="8543414" cy="473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The PLATINUM PLUS trial </a:t>
            </a:r>
            <a:r>
              <a:rPr lang="fr-FR" sz="2200" b="1" dirty="0" err="1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1">
                    <a:lumMod val="75000"/>
                  </a:schemeClr>
                </a:solidFill>
              </a:rPr>
              <a:t>designed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2200" b="1" dirty="0" err="1">
                <a:solidFill>
                  <a:schemeClr val="accent1">
                    <a:lumMod val="75000"/>
                  </a:schemeClr>
                </a:solidFill>
              </a:rPr>
              <a:t>demonstrate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 the non-</a:t>
            </a:r>
            <a:r>
              <a:rPr lang="fr-FR" sz="2200" b="1" dirty="0" err="1">
                <a:solidFill>
                  <a:schemeClr val="accent1">
                    <a:lumMod val="75000"/>
                  </a:schemeClr>
                </a:solidFill>
              </a:rPr>
              <a:t>inferiority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fr-FR" sz="2200" b="1" i="1" dirty="0">
                <a:solidFill>
                  <a:schemeClr val="accent1">
                    <a:lumMod val="75000"/>
                  </a:schemeClr>
                </a:solidFill>
              </a:rPr>
              <a:t>Promus </a:t>
            </a:r>
            <a:r>
              <a:rPr lang="fr-FR" sz="2200" b="1" i="1" dirty="0" err="1">
                <a:solidFill>
                  <a:schemeClr val="accent1">
                    <a:lumMod val="75000"/>
                  </a:schemeClr>
                </a:solidFill>
              </a:rPr>
              <a:t>Element</a:t>
            </a:r>
            <a:r>
              <a:rPr lang="fr-FR" sz="2200" b="1" i="1" dirty="0" smtClean="0">
                <a:solidFill>
                  <a:schemeClr val="accent1">
                    <a:lumMod val="75000"/>
                  </a:schemeClr>
                </a:solidFill>
              </a:rPr>
              <a:t>™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vs the </a:t>
            </a:r>
            <a:r>
              <a:rPr lang="fr-FR" sz="2200" b="1" i="1" dirty="0" err="1">
                <a:solidFill>
                  <a:schemeClr val="accent1">
                    <a:lumMod val="75000"/>
                  </a:schemeClr>
                </a:solidFill>
              </a:rPr>
              <a:t>Xience</a:t>
            </a:r>
            <a:r>
              <a:rPr lang="fr-FR" sz="2200" b="1" i="1" dirty="0">
                <a:solidFill>
                  <a:schemeClr val="accent1">
                    <a:lumMod val="75000"/>
                  </a:schemeClr>
                </a:solidFill>
              </a:rPr>
              <a:t> Prime</a:t>
            </a:r>
            <a:r>
              <a:rPr lang="fr-FR" sz="2200" b="1" i="1" dirty="0" smtClean="0">
                <a:solidFill>
                  <a:schemeClr val="accent1">
                    <a:lumMod val="75000"/>
                  </a:schemeClr>
                </a:solidFill>
              </a:rPr>
              <a:t>™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stent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in an all-</a:t>
            </a:r>
            <a:r>
              <a:rPr lang="fr-FR" sz="2200" b="1" dirty="0" err="1">
                <a:solidFill>
                  <a:schemeClr val="accent1">
                    <a:lumMod val="75000"/>
                  </a:schemeClr>
                </a:solidFill>
              </a:rPr>
              <a:t>comer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 population.</a:t>
            </a:r>
          </a:p>
          <a:p>
            <a:pPr algn="just">
              <a:lnSpc>
                <a:spcPts val="2800"/>
              </a:lnSpc>
            </a:pPr>
            <a:endParaRPr lang="fr-FR" sz="2200" dirty="0"/>
          </a:p>
          <a:p>
            <a:pPr algn="just">
              <a:lnSpc>
                <a:spcPts val="2800"/>
              </a:lnSpc>
            </a:pP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endpoint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dirty="0" smtClean="0"/>
              <a:t>(</a:t>
            </a:r>
            <a:r>
              <a:rPr lang="fr-FR" sz="2200" i="1" dirty="0" smtClean="0"/>
              <a:t>TVF </a:t>
            </a:r>
            <a:r>
              <a:rPr lang="fr-FR" sz="2200" i="1" dirty="0" err="1" smtClean="0"/>
              <a:t>at</a:t>
            </a:r>
            <a:r>
              <a:rPr lang="fr-FR" sz="2200" i="1" dirty="0" smtClean="0"/>
              <a:t> 12M, </a:t>
            </a:r>
            <a:r>
              <a:rPr lang="fr-FR" sz="2200" i="1" dirty="0" err="1" smtClean="0"/>
              <a:t>defined</a:t>
            </a:r>
            <a:r>
              <a:rPr lang="fr-FR" sz="2200" i="1" dirty="0" smtClean="0"/>
              <a:t> as </a:t>
            </a:r>
            <a:r>
              <a:rPr lang="en-US" altLang="ja-JP" sz="2200" i="1" dirty="0"/>
              <a:t>any ischemia-driven revascularization of the target Vessel </a:t>
            </a:r>
            <a:r>
              <a:rPr lang="en-US" altLang="ja-JP" sz="2200" i="1" dirty="0" smtClean="0"/>
              <a:t>[TVR</a:t>
            </a:r>
            <a:r>
              <a:rPr lang="en-US" altLang="ja-JP" sz="2200" i="1" dirty="0"/>
              <a:t>]</a:t>
            </a:r>
            <a:r>
              <a:rPr lang="en-US" altLang="ja-JP" sz="2200" i="1" dirty="0" smtClean="0"/>
              <a:t>, </a:t>
            </a:r>
            <a:r>
              <a:rPr lang="en-US" altLang="ja-JP" sz="2200" i="1" dirty="0"/>
              <a:t>MI </a:t>
            </a:r>
            <a:r>
              <a:rPr lang="en-US" altLang="ja-JP" sz="2200" i="1" dirty="0" smtClean="0"/>
              <a:t>[Q-wave </a:t>
            </a:r>
            <a:r>
              <a:rPr lang="en-US" altLang="ja-JP" sz="2200" i="1" dirty="0"/>
              <a:t>and </a:t>
            </a:r>
            <a:r>
              <a:rPr lang="en-US" altLang="ja-JP" sz="2200" i="1" dirty="0" smtClean="0"/>
              <a:t>non-Q-wave] </a:t>
            </a:r>
            <a:r>
              <a:rPr lang="en-US" altLang="ja-JP" sz="2200" i="1" dirty="0"/>
              <a:t>related to the target vessel, or cardiac death related to the target </a:t>
            </a:r>
            <a:r>
              <a:rPr lang="en-US" altLang="ja-JP" sz="2200" i="1" dirty="0" smtClean="0"/>
              <a:t>vessel)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met (4.6 % vs 3.2 %,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Dif: 1.4%,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p-value for non-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inferiority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: 0.012).</a:t>
            </a:r>
          </a:p>
          <a:p>
            <a:pPr algn="just">
              <a:lnSpc>
                <a:spcPts val="2800"/>
              </a:lnSpc>
            </a:pPr>
            <a:endParaRPr lang="fr-F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ts val="2800"/>
              </a:lnSpc>
            </a:pP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There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significant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difference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 err="1" smtClean="0">
                <a:solidFill>
                  <a:schemeClr val="accent1">
                    <a:lumMod val="75000"/>
                  </a:schemeClr>
                </a:solidFill>
              </a:rPr>
              <a:t>endpoints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dirty="0" smtClean="0"/>
              <a:t>(</a:t>
            </a:r>
            <a:r>
              <a:rPr lang="fr-FR" sz="2200" dirty="0" err="1" smtClean="0"/>
              <a:t>death</a:t>
            </a:r>
            <a:r>
              <a:rPr lang="fr-FR" sz="2200" dirty="0" smtClean="0"/>
              <a:t>, MI, TLR and </a:t>
            </a:r>
            <a:r>
              <a:rPr lang="fr-FR" sz="2200" dirty="0" err="1" smtClean="0"/>
              <a:t>stent</a:t>
            </a:r>
            <a:r>
              <a:rPr lang="fr-FR" sz="2200" dirty="0" smtClean="0"/>
              <a:t> </a:t>
            </a:r>
            <a:r>
              <a:rPr lang="fr-FR" sz="2200" dirty="0" err="1" smtClean="0"/>
              <a:t>thrombosis</a:t>
            </a:r>
            <a:r>
              <a:rPr lang="fr-FR" sz="2200" dirty="0" smtClean="0"/>
              <a:t> </a:t>
            </a:r>
            <a:r>
              <a:rPr lang="fr-FR" sz="2200" dirty="0" err="1" smtClean="0"/>
              <a:t>at</a:t>
            </a:r>
            <a:r>
              <a:rPr lang="fr-FR" sz="2200" dirty="0" smtClean="0"/>
              <a:t> 30d and 1yr). </a:t>
            </a:r>
          </a:p>
          <a:p>
            <a:pPr algn="just">
              <a:lnSpc>
                <a:spcPts val="2800"/>
              </a:lnSpc>
            </a:pPr>
            <a:endParaRPr lang="fr-FR" sz="220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45745" y="49513"/>
            <a:ext cx="865632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400"/>
              </a:lnSpc>
            </a:pPr>
            <a:r>
              <a:rPr lang="en-US" sz="4000" b="1" dirty="0" smtClean="0"/>
              <a:t>The Platinum Plus Trial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2680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Disclosure Statement of Financial Interest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173288"/>
            <a:ext cx="8229600" cy="2603310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sz="2800" dirty="0" smtClean="0"/>
              <a:t>I, Jean </a:t>
            </a:r>
            <a:r>
              <a:rPr lang="en-US" sz="2800" dirty="0" err="1" smtClean="0"/>
              <a:t>Fajadet</a:t>
            </a:r>
            <a:r>
              <a:rPr lang="en-US" sz="2800" dirty="0" smtClean="0"/>
              <a:t>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 algn="just" eaLnBrk="1" hangingPunct="1"/>
            <a:endParaRPr lang="en-US" sz="2800" dirty="0" smtClean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45745" y="-5079"/>
            <a:ext cx="865632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The Platinum Plus Trial</a:t>
            </a:r>
          </a:p>
          <a:p>
            <a:r>
              <a:rPr lang="en-US" sz="2800" b="1" dirty="0" smtClean="0"/>
              <a:t>Stent sizes and drug </a:t>
            </a:r>
            <a:r>
              <a:rPr lang="en-US" sz="2800" b="1" dirty="0"/>
              <a:t>content</a:t>
            </a:r>
            <a:r>
              <a:rPr lang="en-US" sz="2800" b="1" dirty="0" smtClean="0"/>
              <a:t>:</a:t>
            </a:r>
            <a:r>
              <a:rPr lang="fr-FR" sz="2800" b="1" dirty="0" smtClean="0"/>
              <a:t> </a:t>
            </a:r>
            <a:r>
              <a:rPr lang="fr-FR" sz="2800" b="1" dirty="0"/>
              <a:t>Promus </a:t>
            </a:r>
            <a:r>
              <a:rPr lang="fr-FR" sz="2800" b="1" dirty="0" err="1"/>
              <a:t>Element</a:t>
            </a:r>
            <a:r>
              <a:rPr lang="fr-FR" sz="2800" b="1" dirty="0"/>
              <a:t>™</a:t>
            </a:r>
            <a:endParaRPr lang="fr-FR" sz="2800" b="1" dirty="0" smtClean="0"/>
          </a:p>
          <a:p>
            <a:endParaRPr lang="en-US" sz="3600" b="1" dirty="0"/>
          </a:p>
          <a:p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" y="1989267"/>
            <a:ext cx="3789045" cy="381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" y="1127761"/>
            <a:ext cx="4718868" cy="68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1115792"/>
            <a:ext cx="3158914" cy="49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34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45745" y="-5079"/>
            <a:ext cx="865632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The Platinum Plus Trial</a:t>
            </a:r>
          </a:p>
          <a:p>
            <a:r>
              <a:rPr lang="en-US" sz="2800" b="1" dirty="0" smtClean="0"/>
              <a:t>Stent sizes and drug content: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Xience</a:t>
            </a:r>
            <a:r>
              <a:rPr lang="fr-FR" sz="2800" b="1" dirty="0" smtClean="0"/>
              <a:t> Prime™</a:t>
            </a:r>
          </a:p>
          <a:p>
            <a:endParaRPr lang="en-US" sz="3600" b="1" dirty="0"/>
          </a:p>
          <a:p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5165"/>
            <a:ext cx="8669655" cy="25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6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9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Platinum Plus Trial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300" b="1" dirty="0" smtClean="0"/>
              <a:t>Objective</a:t>
            </a:r>
            <a:r>
              <a:rPr lang="en-US" sz="3200" b="1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096" y="2103871"/>
            <a:ext cx="8391524" cy="411638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ja-JP" sz="2800" dirty="0" smtClean="0"/>
              <a:t>To determine the safety and effectiveness of Boston Scientific’s </a:t>
            </a:r>
            <a:r>
              <a:rPr lang="en-US" altLang="ja-JP" sz="2800" dirty="0" err="1" smtClean="0"/>
              <a:t>Everolimus</a:t>
            </a:r>
            <a:r>
              <a:rPr lang="en-US" altLang="ja-JP" sz="2800" dirty="0" smtClean="0"/>
              <a:t>-eluting coronary stent system (PROMUS Element™) for coronary revascularization in an </a:t>
            </a:r>
            <a:r>
              <a:rPr lang="en-US" altLang="ja-JP" sz="2800" i="1" dirty="0" smtClean="0"/>
              <a:t>unrestricted population </a:t>
            </a:r>
            <a:r>
              <a:rPr lang="en-US" altLang="ja-JP" sz="2800" dirty="0" smtClean="0"/>
              <a:t>compared to the </a:t>
            </a:r>
            <a:r>
              <a:rPr lang="en-US" altLang="ja-JP" sz="2800" dirty="0" err="1" smtClean="0"/>
              <a:t>Xience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Prime™ control from Abbott Vascular.</a:t>
            </a:r>
            <a:endParaRPr lang="en-US" altLang="ja-JP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" y="1239610"/>
            <a:ext cx="8679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 drug-eluting stent consists of </a:t>
            </a:r>
            <a:r>
              <a:rPr lang="en-US" sz="2000" b="1" dirty="0"/>
              <a:t>3 components</a:t>
            </a:r>
            <a:r>
              <a:rPr lang="en-US" sz="2000" dirty="0"/>
              <a:t> of equal importance: </a:t>
            </a:r>
            <a:r>
              <a:rPr lang="en-US" sz="2000" dirty="0" smtClean="0"/>
              <a:t>           a </a:t>
            </a:r>
            <a:r>
              <a:rPr lang="en-US" sz="2000" b="1" dirty="0"/>
              <a:t>metallic platform</a:t>
            </a:r>
            <a:r>
              <a:rPr lang="en-US" sz="2000" dirty="0"/>
              <a:t>, a </a:t>
            </a:r>
            <a:r>
              <a:rPr lang="en-US" sz="2000" b="1" dirty="0"/>
              <a:t>polymer</a:t>
            </a:r>
            <a:r>
              <a:rPr lang="en-US" sz="2000" dirty="0"/>
              <a:t> and a </a:t>
            </a:r>
            <a:r>
              <a:rPr lang="en-US" sz="2000" b="1" dirty="0"/>
              <a:t>drug</a:t>
            </a:r>
            <a:r>
              <a:rPr lang="en-US" sz="2000" dirty="0"/>
              <a:t>, all influencing acute and long term results both in safety and efficacy.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The Platinum Plus Trial</a:t>
            </a:r>
            <a:br>
              <a:rPr lang="en-US" sz="3600" b="1" dirty="0" smtClean="0"/>
            </a:br>
            <a:r>
              <a:rPr lang="en-US" sz="3000" b="1" dirty="0" smtClean="0"/>
              <a:t>Background</a:t>
            </a:r>
            <a:endParaRPr lang="fr-FR" sz="30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62223" y="2450988"/>
            <a:ext cx="4548187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u="sng" dirty="0" smtClean="0"/>
              <a:t>Promus </a:t>
            </a:r>
            <a:r>
              <a:rPr lang="fr-FR" sz="2400" b="1" i="1" u="sng" dirty="0" err="1" smtClean="0"/>
              <a:t>Element</a:t>
            </a:r>
            <a:r>
              <a:rPr lang="fr-FR" sz="2400" b="1" i="1" u="sng" dirty="0" smtClean="0"/>
              <a:t>™</a:t>
            </a:r>
            <a:endParaRPr lang="fr-FR" dirty="0" smtClean="0"/>
          </a:p>
          <a:p>
            <a:pPr marL="0" indent="0">
              <a:buNone/>
            </a:pPr>
            <a:r>
              <a:rPr lang="fr-FR" sz="1500" dirty="0" smtClean="0"/>
              <a:t>(CE mark 3rd </a:t>
            </a:r>
            <a:r>
              <a:rPr lang="fr-FR" sz="1500" dirty="0" err="1" smtClean="0"/>
              <a:t>Nov</a:t>
            </a:r>
            <a:r>
              <a:rPr lang="fr-FR" sz="1500" dirty="0" smtClean="0"/>
              <a:t> 2009)</a:t>
            </a:r>
            <a:r>
              <a:rPr lang="fr-FR" sz="1600" dirty="0" smtClean="0"/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" y="3224213"/>
            <a:ext cx="4214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648200" y="2446401"/>
            <a:ext cx="390144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u="sng" dirty="0" err="1" smtClean="0"/>
              <a:t>Xience</a:t>
            </a:r>
            <a:r>
              <a:rPr lang="fr-FR" sz="2400" b="1" i="1" u="sng" dirty="0" smtClean="0"/>
              <a:t> Prime™ </a:t>
            </a:r>
          </a:p>
          <a:p>
            <a:pPr marL="0" indent="0">
              <a:buNone/>
            </a:pPr>
            <a:r>
              <a:rPr lang="fr-FR" sz="1500" dirty="0" smtClean="0"/>
              <a:t>(</a:t>
            </a:r>
            <a:r>
              <a:rPr lang="fr-FR" sz="1500" dirty="0"/>
              <a:t>CE mark </a:t>
            </a:r>
            <a:r>
              <a:rPr lang="fr-FR" sz="1500" dirty="0" smtClean="0"/>
              <a:t>4th Jun 2009)  </a:t>
            </a:r>
          </a:p>
        </p:txBody>
      </p:sp>
      <p:pic>
        <p:nvPicPr>
          <p:cNvPr id="9" name="Picture 11" descr="Xience Pri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69921"/>
            <a:ext cx="3365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0036" y="4241483"/>
            <a:ext cx="871632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5950" indent="-1885950">
              <a:defRPr/>
            </a:pPr>
            <a:r>
              <a:rPr lang="en-US" b="1" u="sng" dirty="0"/>
              <a:t>S</a:t>
            </a:r>
            <a:r>
              <a:rPr lang="en-US" b="1" u="sng" dirty="0" smtClean="0"/>
              <a:t>ame polymers:</a:t>
            </a:r>
            <a:r>
              <a:rPr lang="en-US" dirty="0" smtClean="0"/>
              <a:t> </a:t>
            </a:r>
            <a:r>
              <a:rPr lang="en-US" dirty="0"/>
              <a:t>[poly (n butyl methacrylate) (PBMA) and poly (</a:t>
            </a:r>
            <a:r>
              <a:rPr lang="en-US" dirty="0" err="1"/>
              <a:t>vinylidene</a:t>
            </a:r>
            <a:r>
              <a:rPr lang="en-US" dirty="0"/>
              <a:t> fluoride co </a:t>
            </a:r>
            <a:r>
              <a:rPr lang="en-US" dirty="0" err="1"/>
              <a:t>hexafluoropro-pylene</a:t>
            </a:r>
            <a:r>
              <a:rPr lang="en-US" dirty="0"/>
              <a:t>) (PVDF-HFP)] </a:t>
            </a:r>
            <a:endParaRPr lang="en-US" b="1" dirty="0"/>
          </a:p>
          <a:p>
            <a:pPr marL="1524000" indent="-1524000">
              <a:defRPr/>
            </a:pPr>
            <a:r>
              <a:rPr lang="en-US" b="1" u="sng" dirty="0" smtClean="0"/>
              <a:t>Same drug</a:t>
            </a:r>
            <a:r>
              <a:rPr lang="en-US" dirty="0" smtClean="0"/>
              <a:t>: 	</a:t>
            </a:r>
            <a:r>
              <a:rPr lang="en-US" dirty="0" err="1" smtClean="0"/>
              <a:t>Everolimus</a:t>
            </a:r>
            <a:endParaRPr lang="en-US" dirty="0" smtClean="0"/>
          </a:p>
          <a:p>
            <a:pPr marL="1524000" indent="-1524000">
              <a:spcBef>
                <a:spcPts val="1200"/>
              </a:spcBef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Different platforms and distinct stent design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</a:p>
          <a:p>
            <a:pPr marL="1431925" indent="92075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PROMUS </a:t>
            </a:r>
            <a:r>
              <a:rPr lang="en-US" b="1" dirty="0" err="1" smtClean="0">
                <a:solidFill>
                  <a:schemeClr val="tx2"/>
                </a:solidFill>
              </a:rPr>
              <a:t>Element</a:t>
            </a:r>
            <a:r>
              <a:rPr lang="en-US" b="1" baseline="30000" dirty="0" err="1" smtClean="0">
                <a:solidFill>
                  <a:schemeClr val="tx2"/>
                </a:solidFill>
              </a:rPr>
              <a:t>TM</a:t>
            </a:r>
            <a:r>
              <a:rPr lang="en-US" dirty="0" smtClean="0">
                <a:solidFill>
                  <a:schemeClr val="tx2"/>
                </a:solidFill>
              </a:rPr>
              <a:t>:  platinum-chromium alloy</a:t>
            </a:r>
          </a:p>
          <a:p>
            <a:pPr marL="1431925" indent="92075"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chemeClr val="tx2"/>
                </a:solidFill>
              </a:rPr>
              <a:t>Xience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Prime</a:t>
            </a:r>
            <a:r>
              <a:rPr lang="en-US" b="1" baseline="30000" dirty="0" err="1" smtClean="0">
                <a:solidFill>
                  <a:schemeClr val="tx2"/>
                </a:solidFill>
              </a:rPr>
              <a:t>TM</a:t>
            </a:r>
            <a:r>
              <a:rPr lang="en-US" dirty="0" smtClean="0">
                <a:solidFill>
                  <a:schemeClr val="tx2"/>
                </a:solidFill>
              </a:rPr>
              <a:t>: cobalt-chromium alloy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25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007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The Platinum Plus Trial Design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684853"/>
            <a:ext cx="9144000" cy="5410199"/>
          </a:xfrm>
        </p:spPr>
        <p:txBody>
          <a:bodyPr/>
          <a:lstStyle/>
          <a:p>
            <a:pPr algn="ctr">
              <a:buNone/>
            </a:pPr>
            <a:r>
              <a:rPr lang="fr-FR" sz="2400" b="1" i="1" dirty="0" smtClean="0"/>
              <a:t>‘</a:t>
            </a:r>
            <a:r>
              <a:rPr lang="fr-FR" sz="2000" b="1" i="1" dirty="0" smtClean="0"/>
              <a:t>All-</a:t>
            </a:r>
            <a:r>
              <a:rPr lang="fr-FR" sz="2000" b="1" i="1" dirty="0" err="1" smtClean="0"/>
              <a:t>comer</a:t>
            </a:r>
            <a:r>
              <a:rPr lang="fr-FR" sz="2000" b="1" i="1" dirty="0" smtClean="0"/>
              <a:t>’  </a:t>
            </a:r>
            <a:r>
              <a:rPr lang="fr-FR" sz="2000" b="1" dirty="0" smtClean="0"/>
              <a:t>2,980 patients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coronary</a:t>
            </a:r>
            <a:r>
              <a:rPr lang="fr-FR" sz="2000" dirty="0" smtClean="0"/>
              <a:t> </a:t>
            </a:r>
            <a:r>
              <a:rPr lang="fr-FR" sz="2000" dirty="0" err="1" smtClean="0"/>
              <a:t>artery</a:t>
            </a:r>
            <a:r>
              <a:rPr lang="fr-FR" sz="2000" dirty="0" smtClean="0"/>
              <a:t> </a:t>
            </a:r>
            <a:r>
              <a:rPr lang="fr-FR" sz="2000" dirty="0" err="1" smtClean="0"/>
              <a:t>disease</a:t>
            </a:r>
            <a:r>
              <a:rPr lang="fr-FR" sz="2000" dirty="0" smtClean="0"/>
              <a:t> </a:t>
            </a:r>
          </a:p>
          <a:p>
            <a:pPr algn="ctr">
              <a:buNone/>
            </a:pPr>
            <a:r>
              <a:rPr lang="fr-FR" sz="2000" dirty="0" smtClean="0"/>
              <a:t>No exclusion </a:t>
            </a:r>
            <a:r>
              <a:rPr lang="fr-FR" sz="2000" dirty="0" err="1" smtClean="0"/>
              <a:t>criteria</a:t>
            </a:r>
            <a:r>
              <a:rPr lang="fr-FR" sz="2000" dirty="0" smtClean="0"/>
              <a:t> </a:t>
            </a:r>
            <a:r>
              <a:rPr lang="fr-FR" sz="2000" dirty="0" err="1" smtClean="0"/>
              <a:t>except</a:t>
            </a:r>
            <a:r>
              <a:rPr lang="fr-FR" sz="2000" dirty="0" smtClean="0"/>
              <a:t> for EF &lt; 20%</a:t>
            </a:r>
          </a:p>
          <a:p>
            <a:pPr algn="ctr">
              <a:buNone/>
            </a:pPr>
            <a:r>
              <a:rPr lang="fr-FR" sz="2000" dirty="0" smtClean="0"/>
              <a:t>RVD≥2.5 to ≤4.25   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555807" y="1813560"/>
            <a:ext cx="3811" cy="338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898457" y="2017853"/>
            <a:ext cx="332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tx2"/>
                </a:solidFill>
              </a:rPr>
              <a:t>Randomized</a:t>
            </a:r>
            <a:r>
              <a:rPr lang="fr-FR" sz="2000" b="1" dirty="0" smtClean="0">
                <a:solidFill>
                  <a:schemeClr val="tx2"/>
                </a:solidFill>
              </a:rPr>
              <a:t> 2:1</a:t>
            </a:r>
            <a:endParaRPr lang="fr-FR" sz="2000" b="1" dirty="0">
              <a:solidFill>
                <a:schemeClr val="tx2"/>
              </a:solidFill>
            </a:endParaRPr>
          </a:p>
        </p:txBody>
      </p:sp>
      <p:cxnSp>
        <p:nvCxnSpPr>
          <p:cNvPr id="15" name="Connecteur droit avec flèche 14"/>
          <p:cNvCxnSpPr>
            <a:stCxn id="10" idx="2"/>
          </p:cNvCxnSpPr>
          <p:nvPr/>
        </p:nvCxnSpPr>
        <p:spPr>
          <a:xfrm flipH="1">
            <a:off x="1955482" y="2417963"/>
            <a:ext cx="2605088" cy="190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2"/>
          </p:cNvCxnSpPr>
          <p:nvPr/>
        </p:nvCxnSpPr>
        <p:spPr>
          <a:xfrm>
            <a:off x="4560570" y="2417963"/>
            <a:ext cx="2719387" cy="199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19646" y="2708832"/>
            <a:ext cx="344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tx2"/>
                </a:solidFill>
              </a:rPr>
              <a:t>Promus </a:t>
            </a:r>
            <a:r>
              <a:rPr lang="fr-FR" sz="2400" b="1" i="1" dirty="0" err="1">
                <a:solidFill>
                  <a:schemeClr val="tx2"/>
                </a:solidFill>
              </a:rPr>
              <a:t>Element</a:t>
            </a:r>
            <a:r>
              <a:rPr lang="fr-FR" sz="2400" b="1" i="1" dirty="0">
                <a:solidFill>
                  <a:schemeClr val="tx2"/>
                </a:solidFill>
              </a:rPr>
              <a:t>™</a:t>
            </a:r>
            <a:r>
              <a:rPr lang="fr-FR" sz="1600" i="1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11037" y="2709368"/>
            <a:ext cx="261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chemeClr val="tx2"/>
                </a:solidFill>
              </a:rPr>
              <a:t>Xience</a:t>
            </a:r>
            <a:r>
              <a:rPr lang="fr-FR" sz="2400" b="1" i="1" dirty="0">
                <a:solidFill>
                  <a:schemeClr val="tx2"/>
                </a:solidFill>
              </a:rPr>
              <a:t> Prime™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1915477" y="3221170"/>
            <a:ext cx="5553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565333" y="3247078"/>
            <a:ext cx="0" cy="352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42710" y="3401621"/>
            <a:ext cx="761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ASA </a:t>
            </a:r>
            <a:r>
              <a:rPr lang="fr-FR" dirty="0" err="1" smtClean="0"/>
              <a:t>indefinitely</a:t>
            </a:r>
            <a:r>
              <a:rPr lang="fr-FR" dirty="0" smtClean="0"/>
              <a:t>, </a:t>
            </a:r>
            <a:r>
              <a:rPr lang="fr-FR" dirty="0" err="1" smtClean="0"/>
              <a:t>thienopyridine</a:t>
            </a:r>
            <a:r>
              <a:rPr lang="fr-FR" dirty="0" smtClean="0"/>
              <a:t> ≥ 6mos 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0480" y="3775512"/>
            <a:ext cx="9058275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>
              <a:lnSpc>
                <a:spcPct val="115000"/>
              </a:lnSpc>
            </a:pPr>
            <a:r>
              <a:rPr lang="fr-FR" b="1" i="1" dirty="0" err="1"/>
              <a:t>Clinical</a:t>
            </a:r>
            <a:r>
              <a:rPr lang="fr-FR" b="1" i="1" dirty="0"/>
              <a:t> </a:t>
            </a:r>
            <a:r>
              <a:rPr lang="fr-FR" b="1" i="1" dirty="0" err="1"/>
              <a:t>Follow</a:t>
            </a:r>
            <a:r>
              <a:rPr lang="fr-FR" b="1" i="1" dirty="0"/>
              <a:t>-up</a:t>
            </a:r>
          </a:p>
          <a:p>
            <a:pPr marL="266700"/>
            <a:r>
              <a:rPr lang="fr-FR" i="1" dirty="0" smtClean="0"/>
              <a:t>	One-</a:t>
            </a:r>
            <a:r>
              <a:rPr lang="fr-FR" i="1" dirty="0" err="1" smtClean="0"/>
              <a:t>month</a:t>
            </a:r>
            <a:r>
              <a:rPr lang="fr-FR" i="1" dirty="0"/>
              <a:t>, 12-month (</a:t>
            </a:r>
            <a:r>
              <a:rPr lang="fr-FR" b="1" i="1" dirty="0" err="1">
                <a:solidFill>
                  <a:schemeClr val="tx2"/>
                </a:solidFill>
              </a:rPr>
              <a:t>primary</a:t>
            </a:r>
            <a:r>
              <a:rPr lang="fr-FR" b="1" i="1" dirty="0">
                <a:solidFill>
                  <a:schemeClr val="tx2"/>
                </a:solidFill>
              </a:rPr>
              <a:t> </a:t>
            </a:r>
            <a:r>
              <a:rPr lang="fr-FR" b="1" i="1" dirty="0" err="1">
                <a:solidFill>
                  <a:schemeClr val="tx2"/>
                </a:solidFill>
              </a:rPr>
              <a:t>endpoint</a:t>
            </a:r>
            <a:r>
              <a:rPr lang="fr-FR" i="1" dirty="0"/>
              <a:t>) and 24-month</a:t>
            </a:r>
          </a:p>
          <a:p>
            <a:pPr marL="180975">
              <a:lnSpc>
                <a:spcPct val="115000"/>
              </a:lnSpc>
              <a:spcBef>
                <a:spcPts val="1200"/>
              </a:spcBef>
            </a:pPr>
            <a:r>
              <a:rPr lang="en-US" altLang="ja-JP" b="1" dirty="0">
                <a:solidFill>
                  <a:schemeClr val="tx2"/>
                </a:solidFill>
              </a:rPr>
              <a:t>Primary Endpoint </a:t>
            </a:r>
          </a:p>
          <a:p>
            <a:pPr marL="266700" algn="just">
              <a:lnSpc>
                <a:spcPct val="115000"/>
              </a:lnSpc>
            </a:pPr>
            <a:r>
              <a:rPr lang="en-US" altLang="ja-JP" b="1" dirty="0" smtClean="0">
                <a:solidFill>
                  <a:schemeClr val="tx2"/>
                </a:solidFill>
              </a:rPr>
              <a:t>	Target </a:t>
            </a:r>
            <a:r>
              <a:rPr lang="en-US" altLang="ja-JP" b="1" dirty="0">
                <a:solidFill>
                  <a:schemeClr val="tx2"/>
                </a:solidFill>
              </a:rPr>
              <a:t>Vessel failure (TVF) of the PROMUS Element™ </a:t>
            </a:r>
            <a:r>
              <a:rPr lang="en-US" altLang="ja-JP" b="1" dirty="0" err="1">
                <a:solidFill>
                  <a:schemeClr val="tx2"/>
                </a:solidFill>
              </a:rPr>
              <a:t>Everolimus</a:t>
            </a:r>
            <a:r>
              <a:rPr lang="en-US" altLang="ja-JP" b="1" dirty="0">
                <a:solidFill>
                  <a:schemeClr val="tx2"/>
                </a:solidFill>
              </a:rPr>
              <a:t>-Eluting </a:t>
            </a:r>
            <a:r>
              <a:rPr lang="en-US" altLang="ja-JP" b="1" dirty="0" smtClean="0">
                <a:solidFill>
                  <a:schemeClr val="tx2"/>
                </a:solidFill>
              </a:rPr>
              <a:t>		Coronary </a:t>
            </a:r>
            <a:r>
              <a:rPr lang="en-US" altLang="ja-JP" b="1" dirty="0">
                <a:solidFill>
                  <a:schemeClr val="tx2"/>
                </a:solidFill>
              </a:rPr>
              <a:t>Stent at 12 months </a:t>
            </a:r>
            <a:r>
              <a:rPr lang="en-US" altLang="ja-JP" b="1" dirty="0" smtClean="0">
                <a:solidFill>
                  <a:schemeClr val="tx2"/>
                </a:solidFill>
              </a:rPr>
              <a:t>post-procedure.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</a:p>
          <a:p>
            <a:pPr marL="266700" algn="just">
              <a:lnSpc>
                <a:spcPct val="115000"/>
              </a:lnSpc>
            </a:pPr>
            <a:r>
              <a:rPr lang="en-US" altLang="ja-JP" sz="1600" dirty="0" smtClean="0"/>
              <a:t>	TVF: any </a:t>
            </a:r>
            <a:r>
              <a:rPr lang="en-US" altLang="ja-JP" sz="1600" dirty="0"/>
              <a:t>ischemia-driven revascularization of the target Vessel (TVR), MI (Q-wave and </a:t>
            </a:r>
            <a:r>
              <a:rPr lang="en-US" altLang="ja-JP" sz="1600" dirty="0" smtClean="0"/>
              <a:t>non-	Q-wave</a:t>
            </a:r>
            <a:r>
              <a:rPr lang="en-US" altLang="ja-JP" sz="1600" dirty="0"/>
              <a:t>) related to the target vessel, or cardiac death related to the target </a:t>
            </a:r>
            <a:r>
              <a:rPr lang="en-US" altLang="ja-JP" sz="1600" dirty="0" smtClean="0"/>
              <a:t>vessel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" y="61278"/>
            <a:ext cx="8686800" cy="1143000"/>
          </a:xfrm>
        </p:spPr>
        <p:txBody>
          <a:bodyPr/>
          <a:lstStyle/>
          <a:p>
            <a:r>
              <a:rPr lang="fr-FR" sz="3600" b="1" dirty="0" smtClean="0"/>
              <a:t>The </a:t>
            </a:r>
            <a:r>
              <a:rPr lang="fr-FR" sz="3600" b="1" dirty="0" err="1" smtClean="0"/>
              <a:t>Platinum</a:t>
            </a:r>
            <a:r>
              <a:rPr lang="fr-FR" sz="3600" b="1" dirty="0" smtClean="0"/>
              <a:t> Plus Trial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000" b="1" dirty="0"/>
              <a:t>Non-</a:t>
            </a:r>
            <a:r>
              <a:rPr lang="fr-FR" sz="3000" b="1" dirty="0" err="1"/>
              <a:t>inferiority</a:t>
            </a:r>
            <a:r>
              <a:rPr lang="fr-FR" sz="3000" b="1" dirty="0"/>
              <a:t> </a:t>
            </a:r>
            <a:r>
              <a:rPr lang="fr-FR" sz="3000" b="1" dirty="0" err="1"/>
              <a:t>Study</a:t>
            </a:r>
            <a:r>
              <a:rPr lang="fr-FR" sz="3000" b="1" dirty="0"/>
              <a:t> </a:t>
            </a:r>
            <a:r>
              <a:rPr lang="fr-FR" sz="3000" b="1" dirty="0" err="1"/>
              <a:t>Hypothesis</a:t>
            </a:r>
            <a:endParaRPr lang="fr-FR" sz="3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339" y="1380132"/>
            <a:ext cx="8221981" cy="4868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If the one-sided upper 95% confidence bound on the difference between treatment groups in 12-month TVF (PROMUS Element – </a:t>
            </a:r>
            <a:r>
              <a:rPr lang="en-US" sz="2400" dirty="0" err="1" smtClean="0"/>
              <a:t>Xience</a:t>
            </a:r>
            <a:r>
              <a:rPr lang="en-US" sz="2400" dirty="0" smtClean="0"/>
              <a:t> Prime) </a:t>
            </a:r>
            <a:r>
              <a:rPr lang="en-US" sz="2400" dirty="0"/>
              <a:t>is less than the non-inferiority margin, PROMUS Element will be concluded to be non-inferior to </a:t>
            </a:r>
            <a:r>
              <a:rPr lang="en-US" sz="2400" dirty="0" err="1"/>
              <a:t>Xience</a:t>
            </a:r>
            <a:r>
              <a:rPr lang="en-US" sz="2400" dirty="0"/>
              <a:t> Prime. </a:t>
            </a:r>
            <a:endParaRPr lang="fr-FR" sz="2400" dirty="0"/>
          </a:p>
          <a:p>
            <a:pPr marL="0" indent="0">
              <a:buNone/>
            </a:pPr>
            <a:r>
              <a:rPr lang="en-US" sz="2400" dirty="0" smtClean="0"/>
              <a:t>Assumptions:</a:t>
            </a:r>
            <a:endParaRPr lang="fr-FR" sz="2400" dirty="0" smtClean="0"/>
          </a:p>
          <a:p>
            <a:pPr marL="0" indent="0">
              <a:buNone/>
            </a:pPr>
            <a:r>
              <a:rPr lang="en-US" sz="2400" dirty="0" smtClean="0"/>
              <a:t>	Expected PROMUS Element (test) TVF rate = 7%</a:t>
            </a:r>
            <a:endParaRPr lang="fr-FR" sz="2400" dirty="0" smtClean="0"/>
          </a:p>
          <a:p>
            <a:pPr marL="0" indent="0">
              <a:buNone/>
            </a:pPr>
            <a:r>
              <a:rPr lang="en-US" sz="2400" dirty="0" smtClean="0"/>
              <a:t>	Expected XIENCE PRIME (control) TVF rate = 7%</a:t>
            </a:r>
            <a:endParaRPr lang="fr-FR" sz="2400" dirty="0" smtClean="0"/>
          </a:p>
          <a:p>
            <a:pPr marL="0" indent="0">
              <a:buNone/>
            </a:pPr>
            <a:r>
              <a:rPr lang="en-US" sz="2400" dirty="0" smtClean="0"/>
              <a:t>	Non-inferiority margin (Δ) = 3.0%</a:t>
            </a:r>
            <a:endParaRPr lang="fr-FR" sz="2400" dirty="0" smtClean="0"/>
          </a:p>
          <a:p>
            <a:pPr marL="0" indent="0">
              <a:buNone/>
            </a:pPr>
            <a:r>
              <a:rPr lang="en-US" sz="2400" dirty="0" smtClean="0"/>
              <a:t>	Power (1</a:t>
            </a:r>
            <a:r>
              <a:rPr lang="en-US" sz="2400" dirty="0" smtClean="0">
                <a:sym typeface="Symbol"/>
              </a:rPr>
              <a:t></a:t>
            </a:r>
            <a:r>
              <a:rPr lang="en-US" sz="2400" dirty="0" smtClean="0"/>
              <a:t>) = approximately 0.80</a:t>
            </a:r>
            <a:endParaRPr lang="fr-FR" sz="2400" dirty="0" smtClean="0"/>
          </a:p>
          <a:p>
            <a:pPr marL="0" indent="0">
              <a:buNone/>
            </a:pPr>
            <a:r>
              <a:rPr lang="en-US" sz="2400" dirty="0" smtClean="0"/>
              <a:t>	Expected rate of attrition = 10%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028985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" y="6127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The </a:t>
            </a:r>
            <a:r>
              <a:rPr lang="fr-FR" sz="4000" b="1" dirty="0" err="1" smtClean="0"/>
              <a:t>Platinum</a:t>
            </a:r>
            <a:r>
              <a:rPr lang="fr-FR" sz="4000" b="1" dirty="0" smtClean="0"/>
              <a:t> Plus Trial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300" b="1" dirty="0" err="1" smtClean="0"/>
              <a:t>Secondary</a:t>
            </a:r>
            <a:r>
              <a:rPr lang="fr-FR" sz="3300" b="1" dirty="0" smtClean="0"/>
              <a:t> </a:t>
            </a:r>
            <a:r>
              <a:rPr lang="fr-FR" sz="3300" b="1" dirty="0" err="1" smtClean="0"/>
              <a:t>endpoints</a:t>
            </a:r>
            <a:endParaRPr lang="fr-FR" sz="33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8780" y="1143454"/>
            <a:ext cx="892302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Clinical endpoints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measured at 30 days, 12 months and 2 years: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Ischemia Driven Target Lesion Revascularization (TLR) rate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Ischemia Driven Target Vessel Revascularization (TVR) rate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Target Lesion Failure (TLF), defined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(TLR), MI (Q-wave and non-Q-wave) related to the target vessel, or cardiac death related to the target vessel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Myocardial Infarction (MI) rate: Q-wave and non-Q-wave, cumulative and individual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Cardiac death rate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Non-cardiac death rate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 death or MI rate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 Death/MI/TVR rate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Major Adverse Cardiac Event (MACE) rate defined as a composite of death, MI (Q wave or non-Q wave), emergent coronary artery bypass surgery (CABG), or TLR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 repeat PTCA or CABG.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defTabSz="914400" eaLnBrk="0" fontAlgn="base" hangingPunct="0">
              <a:spcBef>
                <a:spcPts val="300"/>
              </a:spcBef>
              <a:spcAft>
                <a:spcPct val="0"/>
              </a:spcAft>
              <a:tabLst>
                <a:tab pos="228600" algn="l"/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Stent Thrombosis (ST) rate using ARC definition of definite and probable stent thrombosis and categorized as early, late or very late.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8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9026" y="219456"/>
            <a:ext cx="7905750" cy="81883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Platinum Plus Trial – Organization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dirty="0" smtClean="0"/>
              <a:t>Study Organization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36649"/>
            <a:ext cx="8686800" cy="5183188"/>
          </a:xfrm>
        </p:spPr>
        <p:txBody>
          <a:bodyPr/>
          <a:lstStyle/>
          <a:p>
            <a:pPr algn="ctr">
              <a:buNone/>
            </a:pPr>
            <a:endParaRPr lang="fr-FR" sz="28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26338"/>
              </p:ext>
            </p:extLst>
          </p:nvPr>
        </p:nvGraphicFramePr>
        <p:xfrm>
          <a:off x="186431" y="541534"/>
          <a:ext cx="8797771" cy="54525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5049"/>
                <a:gridCol w="6332722"/>
              </a:tblGrid>
              <a:tr h="100404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Principal </a:t>
                      </a:r>
                      <a:r>
                        <a:rPr lang="fr-FR" sz="1600" dirty="0" err="1" smtClean="0"/>
                        <a:t>investigator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9525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Jean FAJADET</a:t>
                      </a:r>
                    </a:p>
                    <a:p>
                      <a:pPr marL="363538" lvl="2" indent="0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Clinique Pasteur, Toulouse, France</a:t>
                      </a:r>
                    </a:p>
                    <a:p>
                      <a:pPr marL="363538" lvl="2" indent="84138">
                        <a:spcBef>
                          <a:spcPts val="600"/>
                        </a:spcBef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Eulogio</a:t>
                      </a:r>
                      <a:r>
                        <a:rPr lang="fr-FR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GARCIA</a:t>
                      </a:r>
                    </a:p>
                    <a:p>
                      <a:pPr marL="363538" lvl="2" indent="0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3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Hospital</a:t>
                      </a:r>
                      <a:r>
                        <a:rPr lang="fr-FR" sz="13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Clinico</a:t>
                      </a:r>
                      <a:r>
                        <a:rPr lang="fr-FR" sz="13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San Carlos, Madrid, Spain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35814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Steering</a:t>
                      </a:r>
                      <a:r>
                        <a:rPr lang="fr-FR" sz="16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2"/>
                          </a:solidFill>
                        </a:rPr>
                        <a:t>Committee</a:t>
                      </a:r>
                      <a:endParaRPr lang="fr-FR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David HILDICK-SMITH</a:t>
                      </a:r>
                    </a:p>
                    <a:p>
                      <a:pPr lvl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Royal Sussex </a:t>
                      </a:r>
                      <a:r>
                        <a:rPr lang="fr-FR" sz="13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  <a:r>
                        <a:rPr lang="fr-FR" sz="13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Hospital</a:t>
                      </a:r>
                      <a:r>
                        <a:rPr lang="fr-FR" sz="13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Brighton, UK</a:t>
                      </a:r>
                    </a:p>
                    <a:p>
                      <a:pPr lvl="1">
                        <a:spcBef>
                          <a:spcPts val="300"/>
                        </a:spcBef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Franz</a:t>
                      </a:r>
                      <a:r>
                        <a:rPr lang="fr-FR" sz="13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-Josef </a:t>
                      </a: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NEUMANN</a:t>
                      </a:r>
                    </a:p>
                    <a:p>
                      <a:pPr marL="363538" lvl="2" indent="84138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Herzzentrum</a:t>
                      </a:r>
                      <a:r>
                        <a:rPr lang="fr-FR" sz="13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Bad </a:t>
                      </a:r>
                      <a:r>
                        <a:rPr lang="fr-FR" sz="13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Krozingen</a:t>
                      </a:r>
                      <a:r>
                        <a:rPr lang="fr-FR" sz="13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Germany</a:t>
                      </a:r>
                    </a:p>
                    <a:p>
                      <a:pPr marL="457200" lvl="1" indent="0">
                        <a:spcBef>
                          <a:spcPts val="300"/>
                        </a:spcBef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A. Sonia PETRONIO </a:t>
                      </a:r>
                    </a:p>
                    <a:p>
                      <a:pPr marL="363538" lvl="2" indent="84138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Ospedale di Cisanello, Pisa, Italy </a:t>
                      </a:r>
                    </a:p>
                    <a:p>
                      <a:pPr marL="363538" lvl="2" indent="84138" algn="l" defTabSz="457200" rtl="0" eaLnBrk="1" latinLnBrk="0" hangingPunct="1">
                        <a:spcBef>
                          <a:spcPts val="300"/>
                        </a:spcBef>
                        <a:buFont typeface="Times New Roman" pitchFamily="18" charset="0"/>
                        <a:buNone/>
                        <a:defRPr/>
                      </a:pPr>
                      <a:r>
                        <a:rPr lang="it-IT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Sigmund</a:t>
                      </a:r>
                      <a:r>
                        <a:rPr lang="it-IT" sz="13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SILBER</a:t>
                      </a:r>
                    </a:p>
                    <a:p>
                      <a:pPr marL="363538" lvl="2" indent="84138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Kardiologische</a:t>
                      </a:r>
                      <a:r>
                        <a:rPr lang="fr-FR" sz="13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Praxis </a:t>
                      </a:r>
                      <a:r>
                        <a:rPr lang="fr-FR" sz="1300" b="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fr-FR" sz="13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Praxisklinik</a:t>
                      </a:r>
                      <a:r>
                        <a:rPr lang="fr-FR" sz="13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300" b="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München</a:t>
                      </a:r>
                      <a:r>
                        <a:rPr lang="fr-FR" sz="13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Germany</a:t>
                      </a:r>
                      <a:endParaRPr lang="fr-FR" sz="13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4747">
                <a:tc>
                  <a:txBody>
                    <a:bodyPr/>
                    <a:lstStyle/>
                    <a:p>
                      <a:r>
                        <a:rPr lang="fr-F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Events </a:t>
                      </a:r>
                      <a:r>
                        <a:rPr lang="fr-F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  <a:endParaRPr lang="fr-F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Kristian  THYGESEN ( chair) - DK</a:t>
                      </a:r>
                    </a:p>
                    <a:p>
                      <a:pPr lvl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Jacques MACHECOURT -</a:t>
                      </a:r>
                      <a:r>
                        <a:rPr lang="fr-FR" sz="13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FR</a:t>
                      </a:r>
                      <a:endParaRPr lang="fr-FR" sz="13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Philippe MENASCHE -</a:t>
                      </a:r>
                      <a:r>
                        <a:rPr lang="fr-FR" sz="13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FR</a:t>
                      </a:r>
                      <a:endParaRPr lang="fr-FR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1896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fr-FR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fr-FR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and Monitoring </a:t>
                      </a:r>
                      <a:r>
                        <a:rPr lang="fr-FR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  <a:endParaRPr lang="fr-FR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Michel BERTRAND (Chair) - FR</a:t>
                      </a:r>
                    </a:p>
                    <a:p>
                      <a:pPr lvl="1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Olivier VARENNE - FR</a:t>
                      </a:r>
                    </a:p>
                    <a:p>
                      <a:pPr lvl="1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Christian HAMM - DE</a:t>
                      </a:r>
                    </a:p>
                    <a:p>
                      <a:pPr lvl="1" algn="l" defTabSz="457200" rtl="0" eaLnBrk="1" latinLnBrk="0" hangingPunct="1">
                        <a:buFont typeface="Times New Roman" pitchFamily="18" charset="0"/>
                        <a:buNone/>
                        <a:defRPr/>
                      </a:pPr>
                      <a:r>
                        <a:rPr lang="fr-FR" sz="13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Jean-Jacques GOY - 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240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fr-F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Coordination and Management</a:t>
                      </a:r>
                    </a:p>
                    <a:p>
                      <a:endParaRPr lang="fr-FR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 descr="CERC logo_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53" y="5033713"/>
            <a:ext cx="2400301" cy="8610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81559"/>
            <a:ext cx="7905750" cy="8188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 Platinum Plus Trial – </a:t>
            </a:r>
            <a:r>
              <a:rPr lang="en-US" sz="4000" b="1" dirty="0" err="1" smtClean="0"/>
              <a:t>Centres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421775" y="743894"/>
            <a:ext cx="625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48 active </a:t>
            </a:r>
            <a:r>
              <a:rPr lang="en-US" sz="2400" b="1" dirty="0" err="1" smtClean="0">
                <a:solidFill>
                  <a:schemeClr val="tx2"/>
                </a:solidFill>
              </a:rPr>
              <a:t>centres</a:t>
            </a:r>
            <a:r>
              <a:rPr lang="en-US" sz="2400" b="1" dirty="0" smtClean="0">
                <a:solidFill>
                  <a:schemeClr val="tx2"/>
                </a:solidFill>
              </a:rPr>
              <a:t> in 8 European countries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199661"/>
            <a:ext cx="4974908" cy="4932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40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1394</Words>
  <Application>Microsoft Office PowerPoint</Application>
  <PresentationFormat>On-screen Show (4:3)</PresentationFormat>
  <Paragraphs>347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Results of the Primary Endpoint  of the Platinum Plus Trial  A Prospective, Randomized, Multi-center Trial to Assess the Everolimus-Eluting Coronary Stent System (PROMUS Element) for Coronary Revascularization in a Population of Unrestricted Patients   </vt:lpstr>
      <vt:lpstr>Disclosure Statement of Financial Interest</vt:lpstr>
      <vt:lpstr>The Platinum Plus Trial  Objective </vt:lpstr>
      <vt:lpstr>The Platinum Plus Trial Background</vt:lpstr>
      <vt:lpstr>The Platinum Plus Trial Design </vt:lpstr>
      <vt:lpstr>The Platinum Plus Trial Non-inferiority Study Hypothesis</vt:lpstr>
      <vt:lpstr>The Platinum Plus Trial Secondary endpoints</vt:lpstr>
      <vt:lpstr>The Platinum Plus Trial – Organization  Study Organization</vt:lpstr>
      <vt:lpstr>The Platinum Plus Trial – Centres  </vt:lpstr>
      <vt:lpstr>The Platinum Plus Trial – PIs  </vt:lpstr>
      <vt:lpstr>The Platinum Plus Trial – Enrollment </vt:lpstr>
      <vt:lpstr>Patient Flow</vt:lpstr>
      <vt:lpstr>The Platinum Plus Trial Baseline Characteristics of the Study Population</vt:lpstr>
      <vt:lpstr>The Platinum Plus Trial Procedural Characteristics</vt:lpstr>
      <vt:lpstr>The Platinum Plus Trial 30d Outcome1</vt:lpstr>
      <vt:lpstr>The Platinum Plus Trial  Primary Endpoint — 12-Month TVF</vt:lpstr>
      <vt:lpstr>The Platinum Plus Trial 12-Month - Outcome</vt:lpstr>
      <vt:lpstr>The Platinum Plus Trial 12-Month Outcome: Cumulative Incidence of TVF </vt:lpstr>
      <vt:lpstr>The Platinum Plus Trial Conclusion</vt:lpstr>
      <vt:lpstr>PowerPoint Presentation</vt:lpstr>
      <vt:lpstr>PowerPoint Presentation</vt:lpstr>
      <vt:lpstr>PowerPoint Presentation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031</cp:lastModifiedBy>
  <cp:revision>152</cp:revision>
  <dcterms:created xsi:type="dcterms:W3CDTF">2013-09-11T15:59:15Z</dcterms:created>
  <dcterms:modified xsi:type="dcterms:W3CDTF">2013-10-29T19:13:02Z</dcterms:modified>
</cp:coreProperties>
</file>