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lsx" ContentType="application/vnd.openxmlformats-officedocument.spreadsheetml.shee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heme/theme5.xml" ContentType="application/vnd.openxmlformats-officedocument.them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charts/chart2.xml" ContentType="application/vnd.openxmlformats-officedocument.drawingml.char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Default Extension="wdp" ContentType="image/vnd.ms-photo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aveSubsetFonts="1">
  <p:sldMasterIdLst>
    <p:sldMasterId id="2147483648" r:id="rId1"/>
    <p:sldMasterId id="2147483679" r:id="rId2"/>
    <p:sldMasterId id="2147483688" r:id="rId3"/>
  </p:sldMasterIdLst>
  <p:notesMasterIdLst>
    <p:notesMasterId r:id="rId30"/>
  </p:notesMasterIdLst>
  <p:handoutMasterIdLst>
    <p:handoutMasterId r:id="rId31"/>
  </p:handoutMasterIdLst>
  <p:sldIdLst>
    <p:sldId id="499" r:id="rId4"/>
    <p:sldId id="530" r:id="rId5"/>
    <p:sldId id="531" r:id="rId6"/>
    <p:sldId id="534" r:id="rId7"/>
    <p:sldId id="537" r:id="rId8"/>
    <p:sldId id="510" r:id="rId9"/>
    <p:sldId id="512" r:id="rId10"/>
    <p:sldId id="511" r:id="rId11"/>
    <p:sldId id="536" r:id="rId12"/>
    <p:sldId id="535" r:id="rId13"/>
    <p:sldId id="513" r:id="rId14"/>
    <p:sldId id="514" r:id="rId15"/>
    <p:sldId id="515" r:id="rId16"/>
    <p:sldId id="516" r:id="rId17"/>
    <p:sldId id="520" r:id="rId18"/>
    <p:sldId id="539" r:id="rId19"/>
    <p:sldId id="529" r:id="rId20"/>
    <p:sldId id="545" r:id="rId21"/>
    <p:sldId id="540" r:id="rId22"/>
    <p:sldId id="542" r:id="rId23"/>
    <p:sldId id="546" r:id="rId24"/>
    <p:sldId id="528" r:id="rId25"/>
    <p:sldId id="522" r:id="rId26"/>
    <p:sldId id="527" r:id="rId27"/>
    <p:sldId id="523" r:id="rId28"/>
    <p:sldId id="524" r:id="rId29"/>
  </p:sldIdLst>
  <p:sldSz cx="9144000" cy="6858000" type="screen4x3"/>
  <p:notesSz cx="7077075" cy="9363075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p15="http://schemas.microsoft.com/office/powerpoint/2012/main">
        <p15:guide id="1" orient="horz" pos="2160">
          <p15:clr>
            <a:srgbClr val="A4A3A4"/>
          </p15:clr>
        </p15:guide>
        <p15:guide id="2" orient="horz" pos="3947">
          <p15:clr>
            <a:srgbClr val="A4A3A4"/>
          </p15:clr>
        </p15:guide>
        <p15:guide id="3" pos="1179">
          <p15:clr>
            <a:srgbClr val="A4A3A4"/>
          </p15:clr>
        </p15:guide>
        <p15:guide id="4" pos="5617">
          <p15:clr>
            <a:srgbClr val="A4A3A4"/>
          </p15:clr>
        </p15:guide>
      </p15:sldGuideLst>
    </p:ext>
    <p:ext uri="{2D200454-40CA-4A62-9FC3-DE9A4176ACB9}">
      <p15:notesGuide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999999"/>
    <a:srgbClr val="CCCCCC"/>
    <a:srgbClr val="84FFFF"/>
    <a:srgbClr val="C44583"/>
    <a:srgbClr val="838BFF"/>
    <a:srgbClr val="FF3300"/>
    <a:srgbClr val="FFCC00"/>
    <a:srgbClr val="6699FF"/>
    <a:srgbClr val="14202E"/>
    <a:srgbClr val="FFE25E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017" autoAdjust="0"/>
    <p:restoredTop sz="94541"/>
  </p:normalViewPr>
  <p:slideViewPr>
    <p:cSldViewPr snapToGrid="0">
      <p:cViewPr varScale="1">
        <p:scale>
          <a:sx n="110" d="100"/>
          <a:sy n="110" d="100"/>
        </p:scale>
        <p:origin x="-792" y="-112"/>
      </p:cViewPr>
      <p:guideLst>
        <p:guide orient="horz" pos="2160"/>
        <p:guide orient="horz" pos="3947"/>
        <p:guide pos="1179"/>
        <p:guide pos="5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gs" Target="tags/tag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12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TLR</c:v>
                </c:pt>
              </c:strCache>
            </c:strRef>
          </c:tx>
          <c:spPr>
            <a:solidFill>
              <a:srgbClr val="C40032"/>
            </a:solidFill>
          </c:spPr>
          <c:dPt>
            <c:idx val="0"/>
            <c:spPr>
              <a:gradFill flip="none" rotWithShape="1">
                <a:gsLst>
                  <a:gs pos="0">
                    <a:srgbClr val="FF3300">
                      <a:shade val="30000"/>
                      <a:satMod val="115000"/>
                    </a:srgbClr>
                  </a:gs>
                  <a:gs pos="50000">
                    <a:srgbClr val="FF3300">
                      <a:shade val="67500"/>
                      <a:satMod val="115000"/>
                    </a:srgbClr>
                  </a:gs>
                  <a:gs pos="100000">
                    <a:srgbClr val="FF33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43D6-4FD8-9DA1-C0C1F93BD6E4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FF3300">
                      <a:shade val="30000"/>
                      <a:satMod val="115000"/>
                    </a:srgbClr>
                  </a:gs>
                  <a:gs pos="50000">
                    <a:srgbClr val="FF3300">
                      <a:shade val="67500"/>
                      <a:satMod val="115000"/>
                    </a:srgbClr>
                  </a:gs>
                  <a:gs pos="100000">
                    <a:srgbClr val="FF33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3D6-4FD8-9DA1-C0C1F93BD6E4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3300">
                      <a:shade val="30000"/>
                      <a:satMod val="115000"/>
                    </a:srgbClr>
                  </a:gs>
                  <a:gs pos="50000">
                    <a:srgbClr val="FF3300">
                      <a:shade val="67500"/>
                      <a:satMod val="115000"/>
                    </a:srgbClr>
                  </a:gs>
                  <a:gs pos="100000">
                    <a:srgbClr val="FF33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43D6-4FD8-9DA1-C0C1F93BD6E4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777777">
                      <a:shade val="30000"/>
                      <a:satMod val="115000"/>
                    </a:srgbClr>
                  </a:gs>
                  <a:gs pos="50000">
                    <a:srgbClr val="777777">
                      <a:shade val="67500"/>
                      <a:satMod val="115000"/>
                    </a:srgbClr>
                  </a:gs>
                  <a:gs pos="100000">
                    <a:srgbClr val="777777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D6-4FD8-9DA1-C0C1F93BD6E4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777777">
                      <a:shade val="30000"/>
                      <a:satMod val="115000"/>
                    </a:srgbClr>
                  </a:gs>
                  <a:gs pos="50000">
                    <a:srgbClr val="777777">
                      <a:shade val="67500"/>
                      <a:satMod val="115000"/>
                    </a:srgbClr>
                  </a:gs>
                  <a:gs pos="100000">
                    <a:srgbClr val="777777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D6-4FD8-9DA1-C0C1F93BD6E4}"/>
              </c:ext>
            </c:extLst>
          </c:dPt>
          <c:dPt>
            <c:idx val="5"/>
            <c:spPr>
              <a:gradFill flip="none" rotWithShape="1">
                <a:gsLst>
                  <a:gs pos="0">
                    <a:srgbClr val="777777">
                      <a:shade val="30000"/>
                      <a:satMod val="115000"/>
                    </a:srgbClr>
                  </a:gs>
                  <a:gs pos="50000">
                    <a:srgbClr val="777777">
                      <a:shade val="67500"/>
                      <a:satMod val="115000"/>
                    </a:srgbClr>
                  </a:gs>
                  <a:gs pos="100000">
                    <a:srgbClr val="777777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D6-4FD8-9DA1-C0C1F93BD6E4}"/>
              </c:ext>
            </c:extLst>
          </c:dPt>
          <c:dPt>
            <c:idx val="6"/>
            <c:spPr>
              <a:gradFill flip="none" rotWithShape="1">
                <a:gsLst>
                  <a:gs pos="0">
                    <a:srgbClr val="777777">
                      <a:shade val="30000"/>
                      <a:satMod val="115000"/>
                    </a:srgbClr>
                  </a:gs>
                  <a:gs pos="50000">
                    <a:srgbClr val="777777">
                      <a:shade val="67500"/>
                      <a:satMod val="115000"/>
                    </a:srgbClr>
                  </a:gs>
                  <a:gs pos="100000">
                    <a:srgbClr val="777777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3D6-4FD8-9DA1-C0C1F93BD6E4}"/>
              </c:ext>
            </c:extLst>
          </c:dPt>
          <c:dPt>
            <c:idx val="7"/>
            <c:spPr>
              <a:gradFill flip="none" rotWithShape="1">
                <a:gsLst>
                  <a:gs pos="0">
                    <a:srgbClr val="777777">
                      <a:shade val="30000"/>
                      <a:satMod val="115000"/>
                    </a:srgbClr>
                  </a:gs>
                  <a:gs pos="50000">
                    <a:srgbClr val="777777">
                      <a:shade val="67500"/>
                      <a:satMod val="115000"/>
                    </a:srgbClr>
                  </a:gs>
                  <a:gs pos="100000">
                    <a:srgbClr val="777777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3D6-4FD8-9DA1-C0C1F93BD6E4}"/>
              </c:ext>
            </c:extLst>
          </c:dPt>
          <c:dLbls>
            <c:dLbl>
              <c:idx val="0"/>
              <c:layout>
                <c:manualLayout>
                  <c:x val="-0.00282286520818631"/>
                  <c:y val="0.00304511517968337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3D6-4FD8-9DA1-C0C1F93BD6E4}"/>
                </c:ext>
              </c:extLst>
            </c:dLbl>
            <c:dLbl>
              <c:idx val="1"/>
              <c:layout>
                <c:manualLayout>
                  <c:x val="0.00203217653348884"/>
                  <c:y val="0.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3D6-4FD8-9DA1-C0C1F93BD6E4}"/>
                </c:ext>
              </c:extLst>
            </c:dLbl>
            <c:dLbl>
              <c:idx val="2"/>
              <c:layout>
                <c:manualLayout>
                  <c:x val="-0.00207033148634199"/>
                  <c:y val="0.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3D6-4FD8-9DA1-C0C1F93BD6E4}"/>
                </c:ext>
              </c:extLst>
            </c:dLbl>
            <c:dLbl>
              <c:idx val="3"/>
              <c:layout>
                <c:manualLayout>
                  <c:x val="0.00511859628657529"/>
                  <c:y val="-0.00280603266089449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D6-4FD8-9DA1-C0C1F93BD6E4}"/>
                </c:ext>
              </c:extLst>
            </c:dLbl>
            <c:dLbl>
              <c:idx val="4"/>
              <c:layout>
                <c:manualLayout>
                  <c:x val="-0.0038771021677847"/>
                  <c:y val="-0.00280603266089449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D6-4FD8-9DA1-C0C1F93BD6E4}"/>
                </c:ext>
              </c:extLst>
            </c:dLbl>
            <c:dLbl>
              <c:idx val="5"/>
              <c:layout>
                <c:manualLayout>
                  <c:x val="0.00255929814328764"/>
                  <c:y val="0.00140301633044724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0910493827160492E-2"/>
                      <c:h val="4.0252648994258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3D6-4FD8-9DA1-C0C1F93BD6E4}"/>
                </c:ext>
              </c:extLst>
            </c:dLbl>
            <c:dLbl>
              <c:idx val="6"/>
              <c:layout>
                <c:manualLayout>
                  <c:x val="0.00138888888888889"/>
                  <c:y val="0.00710412347604256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D6-4FD8-9DA1-C0C1F93BD6E4}"/>
                </c:ext>
              </c:extLst>
            </c:dLbl>
            <c:dLbl>
              <c:idx val="7"/>
              <c:layout>
                <c:manualLayout>
                  <c:x val="0.000225405852046159"/>
                  <c:y val="0.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D6-4FD8-9DA1-C0C1F93BD6E4}"/>
                </c:ext>
              </c:extLst>
            </c:dLbl>
            <c:dLbl>
              <c:idx val="8"/>
              <c:layout>
                <c:manualLayout>
                  <c:x val="0.00628436763550668"/>
                  <c:y val="0.016070709095363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D6-4FD8-9DA1-C0C1F93BD6E4}"/>
                </c:ext>
              </c:extLst>
            </c:dLbl>
            <c:dLbl>
              <c:idx val="9"/>
              <c:layout>
                <c:manualLayout>
                  <c:x val="0.0"/>
                  <c:y val="-0.0064282836381453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D6-4FD8-9DA1-C0C1F93BD6E4}"/>
                </c:ext>
              </c:extLst>
            </c:dLbl>
            <c:dLbl>
              <c:idx val="12"/>
              <c:layout>
                <c:manualLayout>
                  <c:x val="0.0"/>
                  <c:y val="0.0160707090953634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3D6-4FD8-9DA1-C0C1F93BD6E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VISION (n=267)</c:v>
                </c:pt>
                <c:pt idx="1">
                  <c:v>REBEL (n=328)</c:v>
                </c:pt>
                <c:pt idx="2">
                  <c:v>DRIVER (n=591)</c:v>
                </c:pt>
                <c:pt idx="3">
                  <c:v>XIENCE (n=686)</c:v>
                </c:pt>
                <c:pt idx="4">
                  <c:v>RESOLUTE (n=1,376)</c:v>
                </c:pt>
                <c:pt idx="5">
                  <c:v>PROMUS (n=762)</c:v>
                </c:pt>
                <c:pt idx="6">
                  <c:v>ABSORB (n=1,313)</c:v>
                </c:pt>
                <c:pt idx="7">
                  <c:v>SYNERGY (n=846)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0.112</c:v>
                </c:pt>
                <c:pt idx="1">
                  <c:v>0.074</c:v>
                </c:pt>
                <c:pt idx="2">
                  <c:v>0.118</c:v>
                </c:pt>
                <c:pt idx="3">
                  <c:v>0.025</c:v>
                </c:pt>
                <c:pt idx="4">
                  <c:v>0.028</c:v>
                </c:pt>
                <c:pt idx="5">
                  <c:v>0.019</c:v>
                </c:pt>
                <c:pt idx="6">
                  <c:v>0.03</c:v>
                </c:pt>
                <c:pt idx="7">
                  <c:v>0.026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43D6-4FD8-9DA1-C0C1F93BD6E4}"/>
            </c:ext>
          </c:extLst>
        </c:ser>
        <c:axId val="321939272"/>
        <c:axId val="321933608"/>
      </c:barChart>
      <c:catAx>
        <c:axId val="3219392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21933608"/>
        <c:crosses val="autoZero"/>
        <c:auto val="1"/>
        <c:lblAlgn val="ctr"/>
        <c:lblOffset val="100"/>
      </c:catAx>
      <c:valAx>
        <c:axId val="321933608"/>
        <c:scaling>
          <c:orientation val="minMax"/>
          <c:max val="0.15"/>
          <c:min val="0.0"/>
        </c:scaling>
        <c:axPos val="l"/>
        <c:majorGridlines>
          <c:spPr>
            <a:ln>
              <a:noFill/>
            </a:ln>
          </c:spPr>
        </c:majorGridlines>
        <c:numFmt formatCode="0.0%" sourceLinked="1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21939272"/>
        <c:crosses val="autoZero"/>
        <c:crossBetween val="between"/>
      </c:valAx>
      <c:spPr>
        <a:solidFill>
          <a:srgbClr val="002E4B"/>
        </a:solidFill>
      </c:spPr>
    </c:plotArea>
    <c:plotVisOnly val="1"/>
    <c:dispBlanksAs val="gap"/>
  </c:chart>
  <c:spPr>
    <a:solidFill>
      <a:srgbClr val="002E4B"/>
    </a:solidFill>
  </c:spPr>
  <c:txPr>
    <a:bodyPr/>
    <a:lstStyle/>
    <a:p>
      <a:pPr>
        <a:defRPr sz="1800"/>
      </a:pPr>
      <a:endParaRPr lang="de-D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12"/>
  <c:chart>
    <c:autoTitleDeleted val="1"/>
    <c:plotArea>
      <c:layout>
        <c:manualLayout>
          <c:layoutTarget val="inner"/>
          <c:xMode val="edge"/>
          <c:yMode val="edge"/>
          <c:x val="0.0763295907456013"/>
          <c:y val="0.0612455989034462"/>
          <c:w val="0.910868693496646"/>
          <c:h val="0.73560714977115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ST</c:v>
                </c:pt>
              </c:strCache>
            </c:strRef>
          </c:tx>
          <c:spPr>
            <a:solidFill>
              <a:srgbClr val="C40032"/>
            </a:solidFill>
          </c:spPr>
          <c:dPt>
            <c:idx val="0"/>
            <c:spPr>
              <a:gradFill flip="none" rotWithShape="1">
                <a:gsLst>
                  <a:gs pos="0">
                    <a:srgbClr val="FF3300">
                      <a:shade val="30000"/>
                      <a:satMod val="115000"/>
                    </a:srgbClr>
                  </a:gs>
                  <a:gs pos="50000">
                    <a:srgbClr val="FF3300">
                      <a:shade val="67500"/>
                      <a:satMod val="115000"/>
                    </a:srgbClr>
                  </a:gs>
                  <a:gs pos="100000">
                    <a:srgbClr val="FF33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7692-4842-8AD6-81435070754E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FF3300">
                      <a:shade val="30000"/>
                      <a:satMod val="115000"/>
                    </a:srgbClr>
                  </a:gs>
                  <a:gs pos="50000">
                    <a:srgbClr val="FF3300">
                      <a:shade val="67500"/>
                      <a:satMod val="115000"/>
                    </a:srgbClr>
                  </a:gs>
                  <a:gs pos="100000">
                    <a:srgbClr val="FF33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9790-4383-AC26-7522E385401C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3300">
                      <a:shade val="30000"/>
                      <a:satMod val="115000"/>
                    </a:srgbClr>
                  </a:gs>
                  <a:gs pos="50000">
                    <a:srgbClr val="FF3300">
                      <a:shade val="67500"/>
                      <a:satMod val="115000"/>
                    </a:srgbClr>
                  </a:gs>
                  <a:gs pos="100000">
                    <a:srgbClr val="FF33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692-4842-8AD6-81435070754E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777777">
                      <a:shade val="30000"/>
                      <a:satMod val="115000"/>
                    </a:srgbClr>
                  </a:gs>
                  <a:gs pos="50000">
                    <a:srgbClr val="777777">
                      <a:shade val="67500"/>
                      <a:satMod val="115000"/>
                    </a:srgbClr>
                  </a:gs>
                  <a:gs pos="100000">
                    <a:srgbClr val="777777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92-4842-8AD6-81435070754E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777777">
                      <a:shade val="30000"/>
                      <a:satMod val="115000"/>
                    </a:srgbClr>
                  </a:gs>
                  <a:gs pos="50000">
                    <a:srgbClr val="777777">
                      <a:shade val="67500"/>
                      <a:satMod val="115000"/>
                    </a:srgbClr>
                  </a:gs>
                  <a:gs pos="100000">
                    <a:srgbClr val="777777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92-4842-8AD6-81435070754E}"/>
              </c:ext>
            </c:extLst>
          </c:dPt>
          <c:dPt>
            <c:idx val="5"/>
            <c:spPr>
              <a:gradFill flip="none" rotWithShape="1">
                <a:gsLst>
                  <a:gs pos="0">
                    <a:srgbClr val="777777">
                      <a:shade val="30000"/>
                      <a:satMod val="115000"/>
                    </a:srgbClr>
                  </a:gs>
                  <a:gs pos="50000">
                    <a:srgbClr val="777777">
                      <a:shade val="67500"/>
                      <a:satMod val="115000"/>
                    </a:srgbClr>
                  </a:gs>
                  <a:gs pos="100000">
                    <a:srgbClr val="777777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692-4842-8AD6-81435070754E}"/>
              </c:ext>
            </c:extLst>
          </c:dPt>
          <c:dPt>
            <c:idx val="6"/>
            <c:spPr>
              <a:gradFill flip="none" rotWithShape="1">
                <a:gsLst>
                  <a:gs pos="0">
                    <a:srgbClr val="777777">
                      <a:shade val="30000"/>
                      <a:satMod val="115000"/>
                    </a:srgbClr>
                  </a:gs>
                  <a:gs pos="50000">
                    <a:srgbClr val="777777">
                      <a:shade val="67500"/>
                      <a:satMod val="115000"/>
                    </a:srgbClr>
                  </a:gs>
                  <a:gs pos="100000">
                    <a:srgbClr val="777777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692-4842-8AD6-81435070754E}"/>
              </c:ext>
            </c:extLst>
          </c:dPt>
          <c:dPt>
            <c:idx val="7"/>
            <c:spPr>
              <a:gradFill flip="none" rotWithShape="1">
                <a:gsLst>
                  <a:gs pos="0">
                    <a:srgbClr val="777777">
                      <a:shade val="30000"/>
                      <a:satMod val="115000"/>
                    </a:srgbClr>
                  </a:gs>
                  <a:gs pos="50000">
                    <a:srgbClr val="777777">
                      <a:shade val="67500"/>
                      <a:satMod val="115000"/>
                    </a:srgbClr>
                  </a:gs>
                  <a:gs pos="100000">
                    <a:srgbClr val="777777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692-4842-8AD6-81435070754E}"/>
              </c:ext>
            </c:extLst>
          </c:dPt>
          <c:dLbls>
            <c:dLbl>
              <c:idx val="0"/>
              <c:layout>
                <c:manualLayout>
                  <c:x val="-0.00233085447652378"/>
                  <c:y val="0.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692-4842-8AD6-81435070754E}"/>
                </c:ext>
              </c:extLst>
            </c:dLbl>
            <c:dLbl>
              <c:idx val="2"/>
              <c:layout>
                <c:manualLayout>
                  <c:x val="0.00282386131683546"/>
                  <c:y val="0.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692-4842-8AD6-81435070754E}"/>
                </c:ext>
              </c:extLst>
            </c:dLbl>
            <c:dLbl>
              <c:idx val="3"/>
              <c:layout>
                <c:manualLayout>
                  <c:x val="0.00512260620200241"/>
                  <c:y val="0.00538446922835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92-4842-8AD6-81435070754E}"/>
                </c:ext>
              </c:extLst>
            </c:dLbl>
            <c:dLbl>
              <c:idx val="4"/>
              <c:layout>
                <c:manualLayout>
                  <c:x val="0.00564772263367092"/>
                  <c:y val="0.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92-4842-8AD6-81435070754E}"/>
                </c:ext>
              </c:extLst>
            </c:dLbl>
            <c:dLbl>
              <c:idx val="5"/>
              <c:layout>
                <c:manualLayout>
                  <c:x val="0.000755565276562652"/>
                  <c:y val="0.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92-4842-8AD6-81435070754E}"/>
                </c:ext>
              </c:extLst>
            </c:dLbl>
            <c:dLbl>
              <c:idx val="6"/>
              <c:layout>
                <c:manualLayout>
                  <c:x val="-0.000787644599980558"/>
                  <c:y val="0.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92-4842-8AD6-81435070754E}"/>
                </c:ext>
              </c:extLst>
            </c:dLbl>
            <c:dLbl>
              <c:idx val="7"/>
              <c:layout>
                <c:manualLayout>
                  <c:x val="-0.000787644599980671"/>
                  <c:y val="0.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692-4842-8AD6-8143507075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VISION      (n= 267)</c:v>
                </c:pt>
                <c:pt idx="1">
                  <c:v>REBEL (n=328)</c:v>
                </c:pt>
                <c:pt idx="2">
                  <c:v>DRIVER (n=591)</c:v>
                </c:pt>
                <c:pt idx="3">
                  <c:v>XIENCE (n=686)</c:v>
                </c:pt>
                <c:pt idx="4">
                  <c:v>RESOLUTE (n=1,376)</c:v>
                </c:pt>
                <c:pt idx="5">
                  <c:v>PROMUS (n=762)</c:v>
                </c:pt>
                <c:pt idx="6">
                  <c:v>ABSORB (n=1,313)</c:v>
                </c:pt>
                <c:pt idx="7">
                  <c:v>SYNERGY (n=846)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0.004</c:v>
                </c:pt>
                <c:pt idx="1">
                  <c:v>0.006</c:v>
                </c:pt>
                <c:pt idx="2">
                  <c:v>0.012</c:v>
                </c:pt>
                <c:pt idx="3">
                  <c:v>0.007</c:v>
                </c:pt>
                <c:pt idx="4">
                  <c:v>0.001</c:v>
                </c:pt>
                <c:pt idx="5">
                  <c:v>0.004</c:v>
                </c:pt>
                <c:pt idx="6">
                  <c:v>0.015</c:v>
                </c:pt>
                <c:pt idx="7">
                  <c:v>0.004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7692-4842-8AD6-81435070754E}"/>
            </c:ext>
          </c:extLst>
        </c:ser>
        <c:axId val="347279512"/>
        <c:axId val="347272776"/>
      </c:barChart>
      <c:catAx>
        <c:axId val="3472795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47272776"/>
        <c:crosses val="autoZero"/>
        <c:auto val="1"/>
        <c:lblAlgn val="ctr"/>
        <c:lblOffset val="100"/>
      </c:catAx>
      <c:valAx>
        <c:axId val="347272776"/>
        <c:scaling>
          <c:orientation val="minMax"/>
          <c:max val="0.02"/>
        </c:scaling>
        <c:axPos val="l"/>
        <c:majorGridlines>
          <c:spPr>
            <a:ln>
              <a:noFill/>
            </a:ln>
          </c:spPr>
        </c:majorGridlines>
        <c:numFmt formatCode="0.0%" sourceLinked="1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47279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002E4B"/>
    </a:solidFill>
  </c:spPr>
  <c:txPr>
    <a:bodyPr/>
    <a:lstStyle/>
    <a:p>
      <a:pPr>
        <a:defRPr sz="1800"/>
      </a:pPr>
      <a:endParaRPr lang="de-DE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66098" cy="467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25" tIns="46964" rIns="93925" bIns="46964" numCol="1" anchor="t" anchorCtr="0" compatLnSpc="1">
            <a:prstTxWarp prst="textNoShape">
              <a:avLst/>
            </a:prstTxWarp>
          </a:bodyPr>
          <a:lstStyle>
            <a:lvl1pPr algn="l" defTabSz="938672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977" y="1"/>
            <a:ext cx="3066098" cy="467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25" tIns="46964" rIns="93925" bIns="46964" numCol="1" anchor="t" anchorCtr="0" compatLnSpc="1">
            <a:prstTxWarp prst="textNoShape">
              <a:avLst/>
            </a:prstTxWarp>
          </a:bodyPr>
          <a:lstStyle>
            <a:lvl1pPr algn="r" defTabSz="938672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95239"/>
            <a:ext cx="3066098" cy="4678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25" tIns="46964" rIns="93925" bIns="46964" numCol="1" anchor="b" anchorCtr="0" compatLnSpc="1">
            <a:prstTxWarp prst="textNoShape">
              <a:avLst/>
            </a:prstTxWarp>
          </a:bodyPr>
          <a:lstStyle>
            <a:lvl1pPr algn="l" defTabSz="938672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977" y="8895239"/>
            <a:ext cx="3066098" cy="4678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25" tIns="46964" rIns="93925" bIns="46964" numCol="1" anchor="b" anchorCtr="0" compatLnSpc="1">
            <a:prstTxWarp prst="textNoShape">
              <a:avLst/>
            </a:prstTxWarp>
          </a:bodyPr>
          <a:lstStyle>
            <a:lvl1pPr algn="r" defTabSz="938672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9930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66098" cy="467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25" tIns="46964" rIns="93925" bIns="46964" numCol="1" anchor="t" anchorCtr="0" compatLnSpc="1">
            <a:prstTxWarp prst="textNoShape">
              <a:avLst/>
            </a:prstTxWarp>
          </a:bodyPr>
          <a:lstStyle>
            <a:lvl1pPr algn="l" defTabSz="938672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977" y="1"/>
            <a:ext cx="3066098" cy="467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25" tIns="46964" rIns="93925" bIns="46964" numCol="1" anchor="t" anchorCtr="0" compatLnSpc="1">
            <a:prstTxWarp prst="textNoShape">
              <a:avLst/>
            </a:prstTxWarp>
          </a:bodyPr>
          <a:lstStyle>
            <a:lvl1pPr algn="r" defTabSz="938672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3263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294" y="4448413"/>
            <a:ext cx="5190489" cy="42121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25" tIns="46964" rIns="93925" bIns="469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95239"/>
            <a:ext cx="3066098" cy="4678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25" tIns="46964" rIns="93925" bIns="46964" numCol="1" anchor="b" anchorCtr="0" compatLnSpc="1">
            <a:prstTxWarp prst="textNoShape">
              <a:avLst/>
            </a:prstTxWarp>
          </a:bodyPr>
          <a:lstStyle>
            <a:lvl1pPr algn="l" defTabSz="938672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977" y="8895239"/>
            <a:ext cx="3066098" cy="4678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25" tIns="46964" rIns="93925" bIns="46964" numCol="1" anchor="b" anchorCtr="0" compatLnSpc="1">
            <a:prstTxWarp prst="textNoShape">
              <a:avLst/>
            </a:prstTxWarp>
          </a:bodyPr>
          <a:lstStyle>
            <a:lvl1pPr algn="r" defTabSz="938672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2840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DC3EB-84F7-420D-BA64-F9F41A694E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5971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FD959-2972-6549-B128-3B320C48655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7296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FD959-2972-6549-B128-3B320C48655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1528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FD959-2972-6549-B128-3B320C48655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5189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FCD248-A9A1-424B-B1F4-46FAE91D7317}" type="slidenum">
              <a:rPr lang="en-US" smtClean="0">
                <a:cs typeface="ヒラギノ角ゴ Pro W3"/>
              </a:rPr>
              <a:pPr/>
              <a:t>1</a:t>
            </a:fld>
            <a:endParaRPr lang="en-US">
              <a:cs typeface="ヒラギノ角ゴ Pro W3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6" y="4342781"/>
            <a:ext cx="5487629" cy="4115110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752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0DB509-70CE-4794-A1D3-F6B1770439A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85774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618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FD959-2972-6549-B128-3B320C48655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3046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FD959-2972-6549-B128-3B320C48655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1781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5859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6922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1427163"/>
            <a:ext cx="7589837" cy="609600"/>
          </a:xfrm>
          <a:extLst/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24213"/>
            <a:ext cx="8185150" cy="889000"/>
          </a:xfrm>
          <a:extLst/>
        </p:spPr>
        <p:txBody>
          <a:bodyPr anchorCtr="1"/>
          <a:lstStyle>
            <a:lvl1pPr marL="0" indent="0" algn="ctr">
              <a:buSzTx/>
              <a:buFontTx/>
              <a:buNone/>
              <a:defRPr sz="3400"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9302842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52109720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325208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30358631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7000038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1967227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70262731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1427163"/>
            <a:ext cx="7589837" cy="609600"/>
          </a:xfrm>
          <a:extLst/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24213"/>
            <a:ext cx="8185150" cy="889000"/>
          </a:xfrm>
          <a:extLst/>
        </p:spPr>
        <p:txBody>
          <a:bodyPr anchorCtr="1"/>
          <a:lstStyle>
            <a:lvl1pPr marL="0" indent="0" algn="ctr">
              <a:buSzTx/>
              <a:buFontTx/>
              <a:buNone/>
              <a:defRPr sz="3400"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1872813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3511103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127944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75815518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479767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330920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1624769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81938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1427163"/>
            <a:ext cx="7589837" cy="609600"/>
          </a:xfrm>
          <a:extLst/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24213"/>
            <a:ext cx="8185150" cy="889000"/>
          </a:xfrm>
          <a:extLst/>
        </p:spPr>
        <p:txBody>
          <a:bodyPr anchorCtr="1"/>
          <a:lstStyle>
            <a:lvl1pPr marL="0" indent="0" algn="ctr">
              <a:buSzTx/>
              <a:buFontTx/>
              <a:buNone/>
              <a:defRPr sz="3400"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706261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jpe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theme" Target="../theme/theme2.xml"/><Relationship Id="rId10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jpe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theme" Target="../theme/theme3.xml"/><Relationship Id="rId1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Shield2_White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369085" y="6242090"/>
            <a:ext cx="547903" cy="636257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376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110000"/>
        <a:buChar char="•"/>
        <a:defRPr sz="3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70000"/>
        <a:buFont typeface="Wingdings 2" pitchFamily="18" charset="2"/>
        <a:buChar char="¡"/>
        <a:defRPr sz="2800" b="1">
          <a:solidFill>
            <a:srgbClr val="053763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400" b="1">
          <a:solidFill>
            <a:srgbClr val="053763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2000" b="1">
          <a:solidFill>
            <a:srgbClr val="053763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 b="1">
          <a:solidFill>
            <a:srgbClr val="053763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12017"/>
          <a:stretch/>
        </p:blipFill>
        <p:spPr>
          <a:xfrm>
            <a:off x="0" y="0"/>
            <a:ext cx="9144000" cy="6033407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Shield2_White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369085" y="6242090"/>
            <a:ext cx="547903" cy="63625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37787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376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110000"/>
        <a:buChar char="•"/>
        <a:defRPr sz="3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70000"/>
        <a:buFont typeface="Wingdings 2" pitchFamily="18" charset="2"/>
        <a:buChar char="¡"/>
        <a:defRPr sz="2800" b="1">
          <a:solidFill>
            <a:srgbClr val="053763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400" b="1">
          <a:solidFill>
            <a:srgbClr val="053763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2000" b="1">
          <a:solidFill>
            <a:srgbClr val="053763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 b="1">
          <a:solidFill>
            <a:srgbClr val="053763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12017"/>
          <a:stretch/>
        </p:blipFill>
        <p:spPr>
          <a:xfrm>
            <a:off x="0" y="0"/>
            <a:ext cx="9144000" cy="6033407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Shield2_White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369085" y="6242090"/>
            <a:ext cx="547903" cy="63625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550748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376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110000"/>
        <a:buChar char="•"/>
        <a:defRPr sz="3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70000"/>
        <a:buFont typeface="Wingdings 2" pitchFamily="18" charset="2"/>
        <a:buChar char="¡"/>
        <a:defRPr sz="2800" b="1">
          <a:solidFill>
            <a:srgbClr val="053763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400" b="1">
          <a:solidFill>
            <a:srgbClr val="053763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2000" b="1">
          <a:solidFill>
            <a:srgbClr val="053763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 b="1">
          <a:solidFill>
            <a:srgbClr val="053763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microsoft.com/office/2007/relationships/hdphoto" Target="../media/hdphoto1.wdp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24386"/>
            <a:ext cx="9104167" cy="112646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sz="3200" dirty="0" smtClean="0"/>
              <a:t>Can Passive Coatings Make </a:t>
            </a:r>
            <a:r>
              <a:rPr lang="en-US" sz="3200" smtClean="0"/>
              <a:t>a Difference?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>
                <a:effectLst/>
              </a:rPr>
              <a:t>Results With the COBRA PzF </a:t>
            </a:r>
            <a:r>
              <a:rPr lang="en-US" sz="2400" dirty="0"/>
              <a:t>N</a:t>
            </a:r>
            <a:r>
              <a:rPr lang="en-US" sz="2400" dirty="0" smtClean="0">
                <a:effectLst/>
              </a:rPr>
              <a:t>anoCoated Coronary Stent </a:t>
            </a:r>
            <a:endParaRPr lang="en-US" sz="2400" dirty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9908" y="2571927"/>
            <a:ext cx="7918067" cy="3182409"/>
          </a:xfrm>
        </p:spPr>
        <p:txBody>
          <a:bodyPr>
            <a:spAutoFit/>
          </a:bodyPr>
          <a:lstStyle/>
          <a:p>
            <a:pPr eaLnBrk="1" hangingPunct="1"/>
            <a:r>
              <a:rPr lang="en-US" sz="2400" i="0" dirty="0" smtClean="0"/>
              <a:t>On Behalf of the </a:t>
            </a:r>
            <a:r>
              <a:rPr lang="en-US" sz="2400" i="0" dirty="0" err="1" smtClean="0"/>
              <a:t>PzF</a:t>
            </a:r>
            <a:r>
              <a:rPr lang="en-US" sz="2400" i="0" dirty="0" smtClean="0"/>
              <a:t> SHIELD investigators</a:t>
            </a:r>
          </a:p>
          <a:p>
            <a:pPr eaLnBrk="1" hangingPunct="1"/>
            <a:r>
              <a:rPr lang="en-US" sz="2800" dirty="0" smtClean="0"/>
              <a:t>Sigmund Silber MD, PhD</a:t>
            </a:r>
          </a:p>
          <a:p>
            <a:pPr eaLnBrk="1" hangingPunct="1"/>
            <a:r>
              <a:rPr lang="en-US" sz="2000" dirty="0" smtClean="0"/>
              <a:t>FESC, FACC, FAHA </a:t>
            </a:r>
          </a:p>
          <a:p>
            <a:pPr eaLnBrk="1" hangingPunct="1"/>
            <a:r>
              <a:rPr lang="en-US" sz="2800" dirty="0" smtClean="0"/>
              <a:t>Co-Principal Investigator</a:t>
            </a:r>
            <a:endParaRPr lang="en-US" sz="2800" dirty="0"/>
          </a:p>
          <a:p>
            <a:pPr eaLnBrk="1" hangingPunct="1"/>
            <a:r>
              <a:rPr lang="en-US" sz="2000" i="0" dirty="0">
                <a:cs typeface="Times New Roman" panose="02020603050405020304" pitchFamily="18" charset="0"/>
              </a:rPr>
              <a:t>Professor of </a:t>
            </a:r>
            <a:r>
              <a:rPr lang="en-US" sz="2000" i="0" dirty="0" smtClean="0">
                <a:cs typeface="Times New Roman" panose="02020603050405020304" pitchFamily="18" charset="0"/>
              </a:rPr>
              <a:t>Medicine</a:t>
            </a:r>
          </a:p>
          <a:p>
            <a:pPr eaLnBrk="1" hangingPunct="1"/>
            <a:r>
              <a:rPr lang="en-US" sz="2000" i="0" dirty="0" smtClean="0">
                <a:cs typeface="Times New Roman" panose="02020603050405020304" pitchFamily="18" charset="0"/>
              </a:rPr>
              <a:t>Heart Center at the </a:t>
            </a:r>
            <a:r>
              <a:rPr lang="en-US" sz="2000" i="0" dirty="0" err="1" smtClean="0">
                <a:cs typeface="Times New Roman" panose="02020603050405020304" pitchFamily="18" charset="0"/>
              </a:rPr>
              <a:t>Isar</a:t>
            </a:r>
            <a:endParaRPr lang="en-US" sz="2000" i="0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sz="2000" i="0" dirty="0" smtClean="0">
                <a:cs typeface="Times New Roman" panose="02020603050405020304" pitchFamily="18" charset="0"/>
              </a:rPr>
              <a:t>Munich, Germany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80896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 Participating Sites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33662" y="918410"/>
          <a:ext cx="7884695" cy="53995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6961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0000"/>
                    </a:ext>
                  </a:extLst>
                </a:gridCol>
                <a:gridCol w="1646394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0001"/>
                    </a:ext>
                  </a:extLst>
                </a:gridCol>
                <a:gridCol w="1425670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0002"/>
                    </a:ext>
                  </a:extLst>
                </a:gridCol>
                <a:gridCol w="1425670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642126730"/>
                    </a:ext>
                  </a:extLst>
                </a:gridCol>
              </a:tblGrid>
              <a:tr h="369616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Site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Location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Enrolled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0"/>
                  </a:ext>
                </a:extLst>
              </a:tr>
              <a:tr h="235974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Northshore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 LIJ/ Lennox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Hill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Hospital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Rajiv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Jauhar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/Kirk Garratt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York, 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1"/>
                  </a:ext>
                </a:extLst>
              </a:tr>
              <a:tr h="265471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Baylor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Medical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Robert Stoler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Dallas, TX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3"/>
                  </a:ext>
                </a:extLst>
              </a:tr>
              <a:tr h="226423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Texas Plaza Medical Center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Amir Malik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 Worth, TX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4"/>
                  </a:ext>
                </a:extLst>
              </a:tr>
              <a:tr h="226423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Tyler Cardiovascular Consultants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Thaddeus Tolleson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Tyler, TX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5"/>
                  </a:ext>
                </a:extLst>
              </a:tr>
              <a:tr h="226423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Texas Cardiac Center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Mohammad Shoukfeh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Lubbock, TX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7"/>
                  </a:ext>
                </a:extLst>
              </a:tr>
              <a:tr h="226423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Deborah Heart and Lung Center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Jon George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Brown Mills, NJ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8"/>
                  </a:ext>
                </a:extLst>
              </a:tr>
              <a:tr h="226423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Beth Israel Deaconess Medical Center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Donald Cutlip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Boston, 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9"/>
                  </a:ext>
                </a:extLst>
              </a:tr>
              <a:tr h="226423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Louisiana Heart Hospital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Pramod Menon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Lacombe, 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10"/>
                  </a:ext>
                </a:extLst>
              </a:tr>
              <a:tr h="226423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Joseph’s Hospital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Ronald Caputo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Liverpool, 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11"/>
                  </a:ext>
                </a:extLst>
              </a:tr>
              <a:tr h="226423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Bakersfield Memorial Hospital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Tommy Lee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Bakersfield, 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12"/>
                  </a:ext>
                </a:extLst>
              </a:tr>
              <a:tr h="226423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Mt Sinai Medical  Center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Srinivas Kesanakurthy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York, 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13"/>
                  </a:ext>
                </a:extLst>
              </a:tr>
              <a:tr h="226423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Oklahoma Foundation for Cardiovascular Research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Thomas McGarry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Oklahoma City, OK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14"/>
                  </a:ext>
                </a:extLst>
              </a:tr>
              <a:tr h="226423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Antonio Endovascular Heart Institute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Stefan Kiesz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Antonio, TX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15"/>
                  </a:ext>
                </a:extLst>
              </a:tr>
              <a:tr h="226423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Heart Hospital, Baylor Research Institute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David Brown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Dallas, TX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16"/>
                  </a:ext>
                </a:extLst>
              </a:tr>
              <a:tr h="226423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Houston Methodist Hospital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Alpesh Shah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Houston, TX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18"/>
                  </a:ext>
                </a:extLst>
              </a:tr>
              <a:tr h="226423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Virginia Cardiovascular Specialists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Charles Phillips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Richmond, 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19"/>
                  </a:ext>
                </a:extLst>
              </a:tr>
              <a:tr h="226423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Heart Center of Indiana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Michael Ball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Indianapolis, 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20"/>
                  </a:ext>
                </a:extLst>
              </a:tr>
              <a:tr h="226423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Mt Sinai Medical Center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Nirat Beohar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Miami Beach, FL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21"/>
                  </a:ext>
                </a:extLst>
              </a:tr>
              <a:tr h="226423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Southern Oregon Cardiology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 Huth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Medford, 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22"/>
                  </a:ext>
                </a:extLst>
              </a:tr>
              <a:tr h="226423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Aspirus Heart &amp; Vascular Institute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German Larrain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Wausau, WI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23"/>
                  </a:ext>
                </a:extLst>
              </a:tr>
              <a:tr h="226423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Emory Healthcare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Aloke Finn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Atlanta, 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25"/>
                  </a:ext>
                </a:extLst>
              </a:tr>
              <a:tr h="226423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York Hospital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William Nicholson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York, 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26"/>
                  </a:ext>
                </a:extLst>
              </a:tr>
            </a:tbl>
          </a:graphicData>
        </a:graphic>
      </p:graphicFrame>
      <p:pic>
        <p:nvPicPr>
          <p:cNvPr id="1026" name="Picture 2" descr="Image result for united states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26270" y="229806"/>
            <a:ext cx="931509" cy="60718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272075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Characteristics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638084" y="881417"/>
          <a:ext cx="5861482" cy="5358806"/>
        </p:xfrm>
        <a:graphic>
          <a:graphicData uri="http://schemas.openxmlformats.org/drawingml/2006/table">
            <a:tbl>
              <a:tblPr firstRow="1" bandRow="1"/>
              <a:tblGrid>
                <a:gridCol w="3889759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0000"/>
                    </a:ext>
                  </a:extLst>
                </a:gridCol>
                <a:gridCol w="1971723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0001"/>
                    </a:ext>
                  </a:extLst>
                </a:gridCol>
              </a:tblGrid>
              <a:tr h="41553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FFCC00"/>
                          </a:solidFill>
                          <a:latin typeface="+mn-lt"/>
                        </a:rPr>
                        <a:t>Characteristics</a:t>
                      </a:r>
                      <a:endParaRPr lang="en-US" sz="1600" b="1" dirty="0">
                        <a:solidFill>
                          <a:srgbClr val="FFCC00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CC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CC00"/>
                          </a:solidFill>
                          <a:latin typeface="+mn-lt"/>
                        </a:rPr>
                        <a:t>N=296 patients</a:t>
                      </a:r>
                      <a:endParaRPr lang="en-US" sz="1600" b="1" dirty="0">
                        <a:solidFill>
                          <a:srgbClr val="FFCC00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0"/>
                  </a:ext>
                </a:extLst>
              </a:tr>
              <a:tr h="357948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1600" dirty="0">
                          <a:latin typeface="+mn-lt"/>
                        </a:rPr>
                        <a:t>Male</a:t>
                      </a:r>
                      <a:endParaRPr lang="en-US" sz="1600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70.3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1"/>
                  </a:ext>
                </a:extLst>
              </a:tr>
              <a:tr h="35794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Age</a:t>
                      </a:r>
                      <a:endParaRPr lang="en-US" sz="1600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66.5 ± 10.3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2"/>
                  </a:ext>
                </a:extLst>
              </a:tr>
              <a:tr h="35794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History of coronary</a:t>
                      </a:r>
                      <a:r>
                        <a:rPr lang="en-US" sz="1600" baseline="0" dirty="0">
                          <a:latin typeface="+mn-lt"/>
                        </a:rPr>
                        <a:t> artery disease</a:t>
                      </a:r>
                      <a:endParaRPr lang="en-US" sz="1600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48.6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3"/>
                  </a:ext>
                </a:extLst>
              </a:tr>
              <a:tr h="3579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Prior MI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14.9 %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4"/>
                  </a:ext>
                </a:extLst>
              </a:tr>
              <a:tr h="327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Prior PCI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30.4 %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3828265023"/>
                  </a:ext>
                </a:extLst>
              </a:tr>
              <a:tr h="3579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History of CABG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5.1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6"/>
                  </a:ext>
                </a:extLst>
              </a:tr>
              <a:tr h="3579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Prior Stroke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4.8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7"/>
                  </a:ext>
                </a:extLst>
              </a:tr>
              <a:tr h="35794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Peripheral Vascular Disease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9.2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8"/>
                  </a:ext>
                </a:extLst>
              </a:tr>
              <a:tr h="324939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Diabetic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(Oral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Meds or IDDM or Diet controlled)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33.7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9"/>
                  </a:ext>
                </a:extLst>
              </a:tr>
              <a:tr h="357948">
                <a:tc>
                  <a:txBody>
                    <a:bodyPr/>
                    <a:lstStyle/>
                    <a:p>
                      <a:pPr marL="274320"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Insulin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dependent diabetics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22.2 %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10"/>
                  </a:ext>
                </a:extLst>
              </a:tr>
              <a:tr h="3579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Chronic Renal Failure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5.8 %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11"/>
                  </a:ext>
                </a:extLst>
              </a:tr>
              <a:tr h="31335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Atrial Fibrillation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12.2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12"/>
                  </a:ext>
                </a:extLst>
              </a:tr>
              <a:tr h="35794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Heart Failure</a:t>
                      </a:r>
                      <a:endParaRPr lang="en-US" sz="1600" dirty="0">
                        <a:solidFill>
                          <a:schemeClr val="accent1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11.6 %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13"/>
                  </a:ext>
                </a:extLst>
              </a:tr>
              <a:tr h="357948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  <a:latin typeface="+mn-lt"/>
                        </a:rPr>
                        <a:t>History of Smoking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(Current)</a:t>
                      </a:r>
                      <a:endParaRPr lang="en-US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effectLst/>
                          <a:latin typeface="+mn-lt"/>
                        </a:rPr>
                        <a:t>56.8 %  (22.1 %)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37523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55" y="344868"/>
            <a:ext cx="7769225" cy="755650"/>
          </a:xfrm>
        </p:spPr>
        <p:txBody>
          <a:bodyPr/>
          <a:lstStyle/>
          <a:p>
            <a:r>
              <a:rPr lang="en-US" dirty="0"/>
              <a:t>Indication for the Procedure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180730" y="1887775"/>
          <a:ext cx="6405058" cy="1947375"/>
        </p:xfrm>
        <a:graphic>
          <a:graphicData uri="http://schemas.openxmlformats.org/drawingml/2006/table">
            <a:tbl>
              <a:tblPr firstRow="1" bandRow="1"/>
              <a:tblGrid>
                <a:gridCol w="4402058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0000"/>
                    </a:ext>
                  </a:extLst>
                </a:gridCol>
                <a:gridCol w="2003000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0001"/>
                    </a:ext>
                  </a:extLst>
                </a:gridCol>
              </a:tblGrid>
              <a:tr h="38947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CC00"/>
                          </a:solidFill>
                          <a:latin typeface="+mn-lt"/>
                        </a:rPr>
                        <a:t>Indication</a:t>
                      </a:r>
                      <a:endParaRPr lang="en-US" sz="1800" b="1" dirty="0">
                        <a:solidFill>
                          <a:srgbClr val="FFCC00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CC00"/>
                          </a:solidFill>
                          <a:latin typeface="+mn-lt"/>
                        </a:rPr>
                        <a:t>N=296 patients</a:t>
                      </a:r>
                      <a:endParaRPr lang="en-US" sz="1800" b="1" dirty="0">
                        <a:solidFill>
                          <a:srgbClr val="FFCC00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0"/>
                  </a:ext>
                </a:extLst>
              </a:tr>
              <a:tr h="38947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Stable Angina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54.7 %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1"/>
                  </a:ext>
                </a:extLst>
              </a:tr>
              <a:tr h="389475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Unstable Angina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29.4 %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2"/>
                  </a:ext>
                </a:extLst>
              </a:tr>
              <a:tr h="38947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Positive Functional Study without Angina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13.5 %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3"/>
                  </a:ext>
                </a:extLst>
              </a:tr>
              <a:tr h="389475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Acute MI (&gt;72 hours)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2.4 %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00754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63" y="209115"/>
            <a:ext cx="8349176" cy="755650"/>
          </a:xfrm>
        </p:spPr>
        <p:txBody>
          <a:bodyPr/>
          <a:lstStyle/>
          <a:p>
            <a:r>
              <a:rPr lang="en-US" sz="3000" dirty="0" smtClean="0"/>
              <a:t>Baseline Angiogra</a:t>
            </a:r>
            <a:r>
              <a:rPr lang="en-US" sz="3000" dirty="0"/>
              <a:t>p</a:t>
            </a:r>
            <a:r>
              <a:rPr lang="en-US" sz="3000" dirty="0" smtClean="0"/>
              <a:t>hic and Procedural Data</a:t>
            </a:r>
            <a:endParaRPr lang="en-US" sz="30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689192" y="890121"/>
          <a:ext cx="7773672" cy="5318611"/>
        </p:xfrm>
        <a:graphic>
          <a:graphicData uri="http://schemas.openxmlformats.org/drawingml/2006/table">
            <a:tbl>
              <a:tblPr firstRow="1" bandRow="1"/>
              <a:tblGrid>
                <a:gridCol w="4154376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0000"/>
                    </a:ext>
                  </a:extLst>
                </a:gridCol>
                <a:gridCol w="3619296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0001"/>
                    </a:ext>
                  </a:extLst>
                </a:gridCol>
              </a:tblGrid>
              <a:tr h="4161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CC00"/>
                          </a:solidFill>
                          <a:latin typeface="+mn-lt"/>
                        </a:rPr>
                        <a:t>Characteristics</a:t>
                      </a:r>
                      <a:endParaRPr lang="en-US" sz="1600" b="1" dirty="0">
                        <a:solidFill>
                          <a:srgbClr val="FFCC00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CC00"/>
                          </a:solidFill>
                          <a:latin typeface="+mn-lt"/>
                        </a:rPr>
                        <a:t>N=296 patients/</a:t>
                      </a:r>
                      <a:r>
                        <a:rPr lang="en-US" sz="1600" b="1" baseline="0" dirty="0" smtClean="0">
                          <a:solidFill>
                            <a:srgbClr val="FFCC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CC00"/>
                          </a:solidFill>
                          <a:latin typeface="+mn-lt"/>
                        </a:rPr>
                        <a:t>300 lesions</a:t>
                      </a:r>
                      <a:endParaRPr lang="en-US" sz="1600" b="1" dirty="0">
                        <a:solidFill>
                          <a:srgbClr val="FFCC00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0"/>
                  </a:ext>
                </a:extLst>
              </a:tr>
              <a:tr h="35228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Lesion Location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1"/>
                  </a:ext>
                </a:extLst>
              </a:tr>
              <a:tr h="352287">
                <a:tc>
                  <a:txBody>
                    <a:bodyPr/>
                    <a:lstStyle/>
                    <a:p>
                      <a:pPr marL="27432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LAD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36 %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3"/>
                  </a:ext>
                </a:extLst>
              </a:tr>
              <a:tr h="352287">
                <a:tc>
                  <a:txBody>
                    <a:bodyPr/>
                    <a:lstStyle/>
                    <a:p>
                      <a:pPr marL="27432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LCX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21.3 %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4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pPr marL="274320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RCA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42.7 %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5"/>
                  </a:ext>
                </a:extLst>
              </a:tr>
              <a:tr h="35228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Target vessel reference diameter mm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0.5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6"/>
                  </a:ext>
                </a:extLst>
              </a:tr>
              <a:tr h="35228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Target lesion length mm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6.5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7"/>
                  </a:ext>
                </a:extLst>
              </a:tr>
              <a:tr h="35228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Minimum luminal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diameter – pre procedure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0.98 ± 0.4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8"/>
                  </a:ext>
                </a:extLst>
              </a:tr>
              <a:tr h="32997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Lesion classification type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B/B2/C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24.4 % / 52.5 % / 19.4 % 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9"/>
                  </a:ext>
                </a:extLst>
              </a:tr>
              <a:tr h="352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Pre-procedure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Stenosis 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11.4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10"/>
                  </a:ext>
                </a:extLst>
              </a:tr>
              <a:tr h="35228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Pre-dilation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96.28 %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735696677"/>
                  </a:ext>
                </a:extLst>
              </a:tr>
              <a:tr h="35228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Post-dilation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48.14 %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107649366"/>
                  </a:ext>
                </a:extLst>
              </a:tr>
              <a:tr h="35228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Stents implanted per lesion n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1.06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47178740"/>
                  </a:ext>
                </a:extLst>
              </a:tr>
              <a:tr h="35228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Stented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length per patient mm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17.9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5.6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4081079779"/>
                  </a:ext>
                </a:extLst>
              </a:tr>
              <a:tr h="35228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Multiple stents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implanted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7.5 %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28784847"/>
                  </a:ext>
                </a:extLst>
              </a:tr>
            </a:tbl>
          </a:graphicData>
        </a:graphic>
      </p:graphicFrame>
      <p:sp>
        <p:nvSpPr>
          <p:cNvPr id="4" name="Rechteck 3"/>
          <p:cNvSpPr/>
          <p:nvPr/>
        </p:nvSpPr>
        <p:spPr bwMode="auto">
          <a:xfrm>
            <a:off x="668260" y="3770103"/>
            <a:ext cx="7789940" cy="344697"/>
          </a:xfrm>
          <a:prstGeom prst="rect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1" u="none" strike="noStrike" cap="none" normalizeH="0" baseline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83943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97618"/>
            <a:ext cx="7769225" cy="755650"/>
          </a:xfrm>
        </p:spPr>
        <p:txBody>
          <a:bodyPr/>
          <a:lstStyle/>
          <a:p>
            <a:r>
              <a:rPr lang="en-US" dirty="0"/>
              <a:t>Post procedural </a:t>
            </a:r>
            <a:br>
              <a:rPr lang="en-US" dirty="0"/>
            </a:br>
            <a:r>
              <a:rPr lang="en-US" dirty="0"/>
              <a:t>angiographic outcomes (QCA)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319158" y="2520888"/>
          <a:ext cx="6499334" cy="1767840"/>
        </p:xfrm>
        <a:graphic>
          <a:graphicData uri="http://schemas.openxmlformats.org/drawingml/2006/table">
            <a:tbl>
              <a:tblPr firstRow="1" bandRow="1"/>
              <a:tblGrid>
                <a:gridCol w="4129221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0000"/>
                    </a:ext>
                  </a:extLst>
                </a:gridCol>
                <a:gridCol w="2370113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0001"/>
                    </a:ext>
                  </a:extLst>
                </a:gridCol>
              </a:tblGrid>
              <a:tr h="3579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CC00"/>
                          </a:solidFill>
                          <a:latin typeface="+mn-lt"/>
                        </a:rPr>
                        <a:t>Characteristics</a:t>
                      </a:r>
                      <a:endParaRPr lang="en-US" sz="1800" b="1" dirty="0">
                        <a:solidFill>
                          <a:srgbClr val="FFCC00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CC00"/>
                          </a:solidFill>
                          <a:latin typeface="+mn-lt"/>
                        </a:rPr>
                        <a:t> N=296 patients (96%)</a:t>
                      </a:r>
                      <a:endParaRPr lang="en-US" sz="1800" b="1" dirty="0">
                        <a:solidFill>
                          <a:srgbClr val="FFCC00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0"/>
                  </a:ext>
                </a:extLst>
              </a:tr>
              <a:tr h="35794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Post-procedure final stenosis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1"/>
                  </a:ext>
                </a:extLst>
              </a:tr>
              <a:tr h="357948">
                <a:tc>
                  <a:txBody>
                    <a:bodyPr/>
                    <a:lstStyle/>
                    <a:p>
                      <a:pPr marL="365760"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In-segment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20.4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7.8 %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3"/>
                  </a:ext>
                </a:extLst>
              </a:tr>
              <a:tr h="357948">
                <a:tc>
                  <a:txBody>
                    <a:bodyPr/>
                    <a:lstStyle/>
                    <a:p>
                      <a:pPr marL="365760"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In-stent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7.7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9.1 %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135293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505" y="2181280"/>
            <a:ext cx="2120900" cy="290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947" y="2154680"/>
            <a:ext cx="4013200" cy="2921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Angiographic Outcomes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406258" y="929660"/>
            <a:ext cx="6813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0" spc="23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IN </a:t>
            </a:r>
            <a:r>
              <a:rPr lang="en-US" sz="2200" i="0" spc="230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STENT </a:t>
            </a:r>
            <a:r>
              <a:rPr lang="en-US" sz="2200" i="0" spc="23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DIAMETER STENOSIS </a:t>
            </a:r>
            <a:endParaRPr lang="en-US" sz="2200" i="0" spc="230" dirty="0" smtClean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206204" y="2014762"/>
            <a:ext cx="6300488" cy="3757099"/>
            <a:chOff x="1206204" y="2147742"/>
            <a:chExt cx="6300488" cy="3757099"/>
          </a:xfrm>
        </p:grpSpPr>
        <p:grpSp>
          <p:nvGrpSpPr>
            <p:cNvPr id="55" name="Group 54"/>
            <p:cNvGrpSpPr/>
            <p:nvPr/>
          </p:nvGrpSpPr>
          <p:grpSpPr>
            <a:xfrm>
              <a:off x="1496019" y="2147742"/>
              <a:ext cx="518620" cy="3196076"/>
              <a:chOff x="1496019" y="2260775"/>
              <a:chExt cx="518620" cy="319607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496019" y="5179852"/>
                <a:ext cx="518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i="0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496019" y="4887947"/>
                <a:ext cx="518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i="0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0.1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496019" y="4596039"/>
                <a:ext cx="518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i="0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0.2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6019" y="4304131"/>
                <a:ext cx="518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i="0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0.3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496019" y="4012223"/>
                <a:ext cx="518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i="0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0.4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96019" y="3720315"/>
                <a:ext cx="518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i="0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0.5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496019" y="3428407"/>
                <a:ext cx="518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i="0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0.6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496019" y="3136499"/>
                <a:ext cx="518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i="0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0.7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496019" y="2844591"/>
                <a:ext cx="518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i="0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0.8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496019" y="2552683"/>
                <a:ext cx="518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i="0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0.9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496019" y="2260775"/>
                <a:ext cx="518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i="0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1.0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 bwMode="auto">
            <a:xfrm>
              <a:off x="2013500" y="5292771"/>
              <a:ext cx="537350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 flipH="1" flipV="1">
              <a:off x="2016947" y="2200950"/>
              <a:ext cx="1" cy="30918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TextBox 26"/>
            <p:cNvSpPr txBox="1"/>
            <p:nvPr/>
          </p:nvSpPr>
          <p:spPr>
            <a:xfrm>
              <a:off x="2014639" y="5658620"/>
              <a:ext cx="53723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0" i="0" spc="300" dirty="0">
                  <a:solidFill>
                    <a:schemeClr val="bg2">
                      <a:lumMod val="75000"/>
                      <a:lumOff val="25000"/>
                    </a:schemeClr>
                  </a:solidFill>
                </a:rPr>
                <a:t>Diameter Stenosis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-143553" y="3550707"/>
              <a:ext cx="30996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0" i="0" spc="300" dirty="0">
                  <a:solidFill>
                    <a:schemeClr val="bg2">
                      <a:lumMod val="75000"/>
                      <a:lumOff val="25000"/>
                    </a:schemeClr>
                  </a:solidFill>
                </a:rPr>
                <a:t>Cumulative Distribution Function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160916" y="5259649"/>
              <a:ext cx="5086465" cy="66494"/>
              <a:chOff x="2160916" y="5372682"/>
              <a:chExt cx="5086465" cy="66494"/>
            </a:xfrm>
          </p:grpSpPr>
          <p:cxnSp>
            <p:nvCxnSpPr>
              <p:cNvPr id="30" name="Straight Connector 29"/>
              <p:cNvCxnSpPr/>
              <p:nvPr/>
            </p:nvCxnSpPr>
            <p:spPr bwMode="auto">
              <a:xfrm>
                <a:off x="2160916" y="5372682"/>
                <a:ext cx="0" cy="664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2887554" y="5372682"/>
                <a:ext cx="0" cy="664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3614192" y="5372682"/>
                <a:ext cx="0" cy="664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4340830" y="5372682"/>
                <a:ext cx="0" cy="664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5067468" y="5372682"/>
                <a:ext cx="0" cy="664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5794106" y="5372682"/>
                <a:ext cx="0" cy="664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6520744" y="5372682"/>
                <a:ext cx="0" cy="664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7247381" y="5372682"/>
                <a:ext cx="0" cy="664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0" name="Group 59"/>
            <p:cNvGrpSpPr/>
            <p:nvPr/>
          </p:nvGrpSpPr>
          <p:grpSpPr>
            <a:xfrm>
              <a:off x="1980866" y="2286838"/>
              <a:ext cx="66494" cy="2925723"/>
              <a:chOff x="1980866" y="2399871"/>
              <a:chExt cx="66494" cy="2925723"/>
            </a:xfrm>
          </p:grpSpPr>
          <p:cxnSp>
            <p:nvCxnSpPr>
              <p:cNvPr id="37" name="Straight Connector 36"/>
              <p:cNvCxnSpPr/>
              <p:nvPr/>
            </p:nvCxnSpPr>
            <p:spPr bwMode="auto">
              <a:xfrm rot="16200000">
                <a:off x="2014113" y="5292347"/>
                <a:ext cx="0" cy="664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16200000">
                <a:off x="2014113" y="5011082"/>
                <a:ext cx="0" cy="664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16200000">
                <a:off x="2014113" y="4716514"/>
                <a:ext cx="0" cy="664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rot="16200000">
                <a:off x="2014113" y="4408648"/>
                <a:ext cx="0" cy="664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rot="16200000">
                <a:off x="2014113" y="4120729"/>
                <a:ext cx="0" cy="664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rot="16200000">
                <a:off x="2014113" y="3826162"/>
                <a:ext cx="0" cy="664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 rot="16200000">
                <a:off x="2014113" y="3538244"/>
                <a:ext cx="0" cy="664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rot="16200000">
                <a:off x="2014113" y="3237027"/>
                <a:ext cx="0" cy="664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 rot="16200000">
                <a:off x="2014113" y="2942460"/>
                <a:ext cx="0" cy="664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rot="16200000">
                <a:off x="2014113" y="2654542"/>
                <a:ext cx="0" cy="664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rot="16200000">
                <a:off x="2014113" y="2366624"/>
                <a:ext cx="0" cy="6649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9" name="Group 58"/>
            <p:cNvGrpSpPr/>
            <p:nvPr/>
          </p:nvGrpSpPr>
          <p:grpSpPr>
            <a:xfrm>
              <a:off x="1901607" y="5359391"/>
              <a:ext cx="5605085" cy="276999"/>
              <a:chOff x="1901607" y="5472424"/>
              <a:chExt cx="5605085" cy="27699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626343" y="5472424"/>
                <a:ext cx="518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i="0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-20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57731" y="5472424"/>
                <a:ext cx="518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i="0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901607" y="5472424"/>
                <a:ext cx="518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i="0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-40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082468" y="5472424"/>
                <a:ext cx="518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i="0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20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807207" y="5472424"/>
                <a:ext cx="518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i="0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40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531946" y="5472424"/>
                <a:ext cx="518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i="0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60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263333" y="5472424"/>
                <a:ext cx="518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i="0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80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988072" y="5472424"/>
                <a:ext cx="518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i="0" dirty="0">
                    <a:solidFill>
                      <a:schemeClr val="bg2">
                        <a:lumMod val="65000"/>
                        <a:lumOff val="35000"/>
                      </a:schemeClr>
                    </a:solidFill>
                  </a:rPr>
                  <a:t>100</a:t>
                </a:r>
              </a:p>
            </p:txBody>
          </p:sp>
        </p:grp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429" y="2148630"/>
            <a:ext cx="1879600" cy="29337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5992749" y="3242714"/>
            <a:ext cx="55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rgbClr val="002E4B"/>
                </a:solidFill>
              </a:rPr>
              <a:t>PRE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973449" y="3242714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chemeClr val="accent3">
                    <a:lumMod val="75000"/>
                  </a:schemeClr>
                </a:solidFill>
              </a:rPr>
              <a:t>POST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936257" y="3242714"/>
            <a:ext cx="473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chemeClr val="accent6"/>
                </a:solidFill>
              </a:rPr>
              <a:t>F/U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628044" y="5711792"/>
            <a:ext cx="46028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>
                <a:solidFill>
                  <a:schemeClr val="bg1"/>
                </a:solidFill>
              </a:rPr>
              <a:t>Binary angiographic restenosis = 25.6 %</a:t>
            </a:r>
          </a:p>
          <a:p>
            <a:r>
              <a:rPr lang="en-US" sz="1600" i="0" dirty="0">
                <a:solidFill>
                  <a:schemeClr val="bg1"/>
                </a:solidFill>
              </a:rPr>
              <a:t>but at F/U only 5 patients had &gt; 70% stenosis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3119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2" grpId="0"/>
      <p:bldP spid="63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 bwMode="auto">
          <a:xfrm>
            <a:off x="4147637" y="3414130"/>
            <a:ext cx="384512" cy="353079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763997" y="3414130"/>
            <a:ext cx="1389574" cy="353079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3" y="155575"/>
            <a:ext cx="7769225" cy="755650"/>
          </a:xfrm>
        </p:spPr>
        <p:txBody>
          <a:bodyPr/>
          <a:lstStyle/>
          <a:p>
            <a:r>
              <a:rPr lang="en-US" dirty="0"/>
              <a:t>Angiographic Endpoint Results</a:t>
            </a: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2761414" y="4415044"/>
            <a:ext cx="38009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H="1" flipV="1">
            <a:off x="2764861" y="2759488"/>
            <a:ext cx="1" cy="16555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5614958" y="4381127"/>
            <a:ext cx="0" cy="66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3712410" y="4381127"/>
            <a:ext cx="0" cy="66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6565539" y="4381127"/>
            <a:ext cx="0" cy="66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2764529" y="4381127"/>
            <a:ext cx="0" cy="66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4535135" y="2759224"/>
            <a:ext cx="0" cy="165719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4724687" y="2759224"/>
            <a:ext cx="0" cy="165719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508160" y="4512923"/>
            <a:ext cx="518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451443" y="4512923"/>
            <a:ext cx="518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0.5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62618" y="4512923"/>
            <a:ext cx="518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1.5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04744" y="4512923"/>
            <a:ext cx="518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763219" y="4823542"/>
            <a:ext cx="3611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3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In-Stent Late Loss (mm)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237404" y="3435881"/>
            <a:ext cx="51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0" dirty="0">
                <a:solidFill>
                  <a:schemeClr val="accent6"/>
                </a:solidFill>
              </a:rPr>
              <a:t>LL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38707" y="1680023"/>
            <a:ext cx="381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spc="15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SECONDARY ENDPOINT </a:t>
            </a:r>
          </a:p>
          <a:p>
            <a:pPr algn="ctr"/>
            <a:r>
              <a:rPr lang="en-US" sz="2000" b="0" i="0" spc="230" dirty="0">
                <a:solidFill>
                  <a:srgbClr val="002E4B"/>
                </a:solidFill>
              </a:rPr>
              <a:t>In-Stent Late Loss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615363" y="3435881"/>
            <a:ext cx="16996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0" i="0" dirty="0">
                <a:solidFill>
                  <a:schemeClr val="tx1"/>
                </a:solidFill>
              </a:rPr>
              <a:t>0.84 ± 0.48 mm </a:t>
            </a: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4664155" y="4381127"/>
            <a:ext cx="0" cy="66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/>
          <p:cNvSpPr txBox="1"/>
          <p:nvPr/>
        </p:nvSpPr>
        <p:spPr>
          <a:xfrm>
            <a:off x="4411815" y="4512923"/>
            <a:ext cx="518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3548675" y="2900350"/>
            <a:ext cx="2658416" cy="553998"/>
            <a:chOff x="5895907" y="2853807"/>
            <a:chExt cx="2658416" cy="553998"/>
          </a:xfrm>
        </p:grpSpPr>
        <p:sp>
          <p:nvSpPr>
            <p:cNvPr id="50" name="TextBox 49"/>
            <p:cNvSpPr txBox="1"/>
            <p:nvPr/>
          </p:nvSpPr>
          <p:spPr>
            <a:xfrm>
              <a:off x="5895907" y="2853807"/>
              <a:ext cx="965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0" i="0" dirty="0">
                  <a:solidFill>
                    <a:srgbClr val="002E4B"/>
                  </a:solidFill>
                </a:rPr>
                <a:t>97.5% </a:t>
              </a:r>
              <a:r>
                <a:rPr lang="en-US" sz="1500" b="0" i="0" dirty="0" err="1">
                  <a:solidFill>
                    <a:srgbClr val="002E4B"/>
                  </a:solidFill>
                </a:rPr>
                <a:t>Cl</a:t>
              </a:r>
              <a:endParaRPr lang="en-US" sz="1500" b="0" i="0" dirty="0">
                <a:solidFill>
                  <a:srgbClr val="002E4B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102784" y="2853807"/>
              <a:ext cx="145153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0" i="0" dirty="0">
                  <a:solidFill>
                    <a:srgbClr val="002E4B"/>
                  </a:solidFill>
                </a:rPr>
                <a:t>Performance</a:t>
              </a:r>
            </a:p>
            <a:p>
              <a:r>
                <a:rPr lang="en-US" sz="1500" b="0" i="0" dirty="0">
                  <a:solidFill>
                    <a:srgbClr val="002E4B"/>
                  </a:solidFill>
                </a:rPr>
                <a:t>Goal = 1.1 mm</a:t>
              </a: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6499647" y="3228588"/>
              <a:ext cx="379584" cy="66494"/>
              <a:chOff x="2085220" y="3228588"/>
              <a:chExt cx="379584" cy="66494"/>
            </a:xfrm>
          </p:grpSpPr>
          <p:cxnSp>
            <p:nvCxnSpPr>
              <p:cNvPr id="77" name="Straight Connector 76"/>
              <p:cNvCxnSpPr/>
              <p:nvPr/>
            </p:nvCxnSpPr>
            <p:spPr bwMode="auto">
              <a:xfrm>
                <a:off x="2085371" y="3262504"/>
                <a:ext cx="374898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2085220" y="3228588"/>
                <a:ext cx="0" cy="6649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>
                <a:off x="2464804" y="3228588"/>
                <a:ext cx="0" cy="6649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45357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74997"/>
            <a:ext cx="7769225" cy="755650"/>
          </a:xfrm>
        </p:spPr>
        <p:txBody>
          <a:bodyPr/>
          <a:lstStyle/>
          <a:p>
            <a:r>
              <a:rPr lang="en-US" dirty="0"/>
              <a:t>In-Stent Late Loss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54025" y="1750966"/>
          <a:ext cx="8229600" cy="3515586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802359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0000"/>
                    </a:ext>
                  </a:extLst>
                </a:gridCol>
                <a:gridCol w="2684041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0002"/>
                    </a:ext>
                  </a:extLst>
                </a:gridCol>
              </a:tblGrid>
              <a:tr h="548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CC00"/>
                          </a:solidFill>
                        </a:rPr>
                        <a:t>Stent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CC00"/>
                          </a:solidFill>
                        </a:rPr>
                        <a:t>Product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CC00"/>
                          </a:solidFill>
                        </a:rPr>
                        <a:t>Late</a:t>
                      </a:r>
                      <a:r>
                        <a:rPr lang="en-US" baseline="0" dirty="0">
                          <a:solidFill>
                            <a:srgbClr val="FFCC00"/>
                          </a:solidFill>
                        </a:rPr>
                        <a:t> Loss (mm)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Bare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Metal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Stent (BMS)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Express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Bx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Velocity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Multilink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Driver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CC00"/>
                          </a:solidFill>
                        </a:rPr>
                        <a:t>NanoCoated</a:t>
                      </a:r>
                      <a:r>
                        <a:rPr lang="en-US" b="0" baseline="0" dirty="0" smtClean="0">
                          <a:solidFill>
                            <a:srgbClr val="FFCC00"/>
                          </a:solidFill>
                        </a:rPr>
                        <a:t> </a:t>
                      </a:r>
                      <a:r>
                        <a:rPr lang="en-US" b="0" baseline="0" dirty="0">
                          <a:solidFill>
                            <a:srgbClr val="FFCC00"/>
                          </a:solidFill>
                        </a:rPr>
                        <a:t>Stent (NCS)</a:t>
                      </a:r>
                      <a:endParaRPr lang="en-US" b="0" dirty="0">
                        <a:solidFill>
                          <a:srgbClr val="FFCC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CC00"/>
                          </a:solidFill>
                        </a:rPr>
                        <a:t>COBRA </a:t>
                      </a:r>
                      <a:r>
                        <a:rPr lang="en-US" b="0" dirty="0" err="1">
                          <a:solidFill>
                            <a:srgbClr val="FFCC00"/>
                          </a:solidFill>
                        </a:rPr>
                        <a:t>PzF</a:t>
                      </a:r>
                      <a:endParaRPr lang="en-US" b="0" dirty="0">
                        <a:solidFill>
                          <a:srgbClr val="FFCC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CC00"/>
                          </a:solidFill>
                        </a:rPr>
                        <a:t>Mean </a:t>
                      </a:r>
                      <a:r>
                        <a:rPr lang="en-US" b="0" dirty="0" smtClean="0">
                          <a:solidFill>
                            <a:srgbClr val="FFCC00"/>
                          </a:solidFill>
                        </a:rPr>
                        <a:t>0.84/Median</a:t>
                      </a:r>
                      <a:r>
                        <a:rPr lang="en-US" b="0" baseline="0" dirty="0" smtClean="0">
                          <a:solidFill>
                            <a:srgbClr val="FFCC00"/>
                          </a:solidFill>
                        </a:rPr>
                        <a:t> </a:t>
                      </a:r>
                      <a:r>
                        <a:rPr lang="en-US" b="0" baseline="0" dirty="0">
                          <a:solidFill>
                            <a:srgbClr val="FFCC00"/>
                          </a:solidFill>
                        </a:rPr>
                        <a:t>0.79</a:t>
                      </a:r>
                      <a:endParaRPr lang="en-US" b="0" dirty="0">
                        <a:solidFill>
                          <a:srgbClr val="FFCC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Drug Eluting Stent (DES)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Resolute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Xience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Synergy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99391" y="6437812"/>
            <a:ext cx="20776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n-US" sz="10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Pocock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JACC 2005, </a:t>
            </a:r>
            <a:endParaRPr kumimoji="0" lang="en-US" sz="100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</a:t>
            </a:r>
            <a:r>
              <a:rPr kumimoji="0" lang="en-US" sz="100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0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 IFU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15575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 bwMode="auto">
          <a:xfrm>
            <a:off x="3942209" y="3414130"/>
            <a:ext cx="375140" cy="353079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553776" y="3414130"/>
            <a:ext cx="1389574" cy="353079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Endpoint Results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551193" y="4415044"/>
            <a:ext cx="36115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 flipV="1">
            <a:off x="2554640" y="2759488"/>
            <a:ext cx="1" cy="16555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4959254" y="4381127"/>
            <a:ext cx="0" cy="66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3754851" y="4381127"/>
            <a:ext cx="0" cy="66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163655" y="4381127"/>
            <a:ext cx="0" cy="66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554308" y="4381127"/>
            <a:ext cx="0" cy="66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4324914" y="2759224"/>
            <a:ext cx="0" cy="165719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4900107" y="2759224"/>
            <a:ext cx="0" cy="165719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2297939" y="4512923"/>
            <a:ext cx="518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93884" y="4512923"/>
            <a:ext cx="518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06914" y="4512923"/>
            <a:ext cx="518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20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02860" y="4512923"/>
            <a:ext cx="518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30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22528" y="4415175"/>
            <a:ext cx="6030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i="0" dirty="0" smtClean="0">
                <a:solidFill>
                  <a:schemeClr val="bg1"/>
                </a:solidFill>
              </a:rPr>
              <a:t>15.07</a:t>
            </a:r>
            <a:endParaRPr lang="en-US" sz="1300" i="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52998" y="4823542"/>
            <a:ext cx="3611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3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TVF (%)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40021" y="3429232"/>
            <a:ext cx="573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0" dirty="0">
                <a:solidFill>
                  <a:schemeClr val="accent6"/>
                </a:solidFill>
              </a:rPr>
              <a:t>TVF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479024" y="1680023"/>
            <a:ext cx="3618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spc="15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PRIMARY ENDPOINT</a:t>
            </a:r>
          </a:p>
          <a:p>
            <a:pPr algn="ctr"/>
            <a:r>
              <a:rPr lang="en-US" sz="2000" b="0" i="0" spc="230" dirty="0">
                <a:solidFill>
                  <a:srgbClr val="002E4B"/>
                </a:solidFill>
              </a:rPr>
              <a:t>9 Month TVF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30291" y="3435881"/>
            <a:ext cx="8353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0" i="0" dirty="0">
                <a:solidFill>
                  <a:schemeClr val="tx1"/>
                </a:solidFill>
              </a:rPr>
              <a:t>11.5%</a:t>
            </a:r>
          </a:p>
        </p:txBody>
      </p:sp>
      <p:grpSp>
        <p:nvGrpSpPr>
          <p:cNvPr id="2" name="Group 82"/>
          <p:cNvGrpSpPr/>
          <p:nvPr/>
        </p:nvGrpSpPr>
        <p:grpSpPr>
          <a:xfrm>
            <a:off x="3468268" y="2900350"/>
            <a:ext cx="2926845" cy="553998"/>
            <a:chOff x="1611188" y="2853807"/>
            <a:chExt cx="2926845" cy="553998"/>
          </a:xfrm>
        </p:grpSpPr>
        <p:sp>
          <p:nvSpPr>
            <p:cNvPr id="32" name="TextBox 31"/>
            <p:cNvSpPr txBox="1"/>
            <p:nvPr/>
          </p:nvSpPr>
          <p:spPr>
            <a:xfrm>
              <a:off x="3075411" y="2853807"/>
              <a:ext cx="146262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0" i="0" dirty="0">
                  <a:solidFill>
                    <a:srgbClr val="002E4B"/>
                  </a:solidFill>
                </a:rPr>
                <a:t>Performance</a:t>
              </a:r>
            </a:p>
            <a:p>
              <a:r>
                <a:rPr lang="en-US" sz="1500" b="0" i="0" dirty="0">
                  <a:solidFill>
                    <a:srgbClr val="002E4B"/>
                  </a:solidFill>
                </a:rPr>
                <a:t>Goal = 19.62%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1188" y="2853807"/>
              <a:ext cx="80476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0" i="0" dirty="0">
                  <a:solidFill>
                    <a:srgbClr val="002E4B"/>
                  </a:solidFill>
                </a:rPr>
                <a:t>95% </a:t>
              </a:r>
              <a:r>
                <a:rPr lang="en-US" sz="1500" b="0" i="0" dirty="0" err="1">
                  <a:solidFill>
                    <a:srgbClr val="002E4B"/>
                  </a:solidFill>
                </a:rPr>
                <a:t>Cl</a:t>
              </a:r>
              <a:endParaRPr lang="en-US" sz="1500" b="0" i="0" dirty="0">
                <a:solidFill>
                  <a:srgbClr val="002E4B"/>
                </a:solidFill>
              </a:endParaRPr>
            </a:p>
          </p:txBody>
        </p:sp>
        <p:grpSp>
          <p:nvGrpSpPr>
            <p:cNvPr id="3" name="Group 74"/>
            <p:cNvGrpSpPr/>
            <p:nvPr/>
          </p:nvGrpSpPr>
          <p:grpSpPr>
            <a:xfrm>
              <a:off x="2089908" y="3228588"/>
              <a:ext cx="379584" cy="66494"/>
              <a:chOff x="2085220" y="3228588"/>
              <a:chExt cx="379584" cy="66494"/>
            </a:xfrm>
          </p:grpSpPr>
          <p:cxnSp>
            <p:nvCxnSpPr>
              <p:cNvPr id="70" name="Straight Connector 69"/>
              <p:cNvCxnSpPr/>
              <p:nvPr/>
            </p:nvCxnSpPr>
            <p:spPr bwMode="auto">
              <a:xfrm>
                <a:off x="2085371" y="3262504"/>
                <a:ext cx="374898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>
                <a:off x="2085220" y="3228588"/>
                <a:ext cx="0" cy="6649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>
                <a:off x="2464804" y="3228588"/>
                <a:ext cx="0" cy="6649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45357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975" y="-18297"/>
            <a:ext cx="7769225" cy="755650"/>
          </a:xfrm>
        </p:spPr>
        <p:txBody>
          <a:bodyPr/>
          <a:lstStyle/>
          <a:p>
            <a:r>
              <a:rPr lang="en-US" sz="3200" dirty="0" smtClean="0"/>
              <a:t>Clinical Secondary Endpoints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35609" y="590285"/>
          <a:ext cx="5855874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9356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4069266160"/>
                    </a:ext>
                  </a:extLst>
                </a:gridCol>
                <a:gridCol w="2536518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4102764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Events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N (%)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58117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0 - 30 Days TVF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19 (6.4%)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3205425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Cardiac Death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 (0.4%)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3414700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Target Vessel MI       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   (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peri-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procedural)</a:t>
                      </a: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17*(5.8%)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695557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371600" lvl="3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 wave</a:t>
                      </a: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658254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371600" lvl="3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Non Q wave</a:t>
                      </a: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5.8%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983447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TVR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 (0.4%)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38199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TLR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702899718"/>
                  </a:ext>
                </a:extLst>
              </a:tr>
            </a:tbl>
          </a:graphicData>
        </a:graphic>
      </p:graphicFrame>
      <p:grpSp>
        <p:nvGrpSpPr>
          <p:cNvPr id="7" name="Gruppierung 6"/>
          <p:cNvGrpSpPr/>
          <p:nvPr/>
        </p:nvGrpSpPr>
        <p:grpSpPr>
          <a:xfrm>
            <a:off x="6890860" y="464255"/>
            <a:ext cx="2253140" cy="1515657"/>
            <a:chOff x="6890860" y="0"/>
            <a:chExt cx="2253140" cy="1515657"/>
          </a:xfrm>
        </p:grpSpPr>
        <p:sp>
          <p:nvSpPr>
            <p:cNvPr id="5" name="Ovale Legende 4"/>
            <p:cNvSpPr/>
            <p:nvPr/>
          </p:nvSpPr>
          <p:spPr bwMode="auto">
            <a:xfrm>
              <a:off x="6890860" y="0"/>
              <a:ext cx="2026119" cy="1515657"/>
            </a:xfrm>
            <a:prstGeom prst="wedgeEllipseCallout">
              <a:avLst>
                <a:gd name="adj1" fmla="val -200262"/>
                <a:gd name="adj2" fmla="val 51049"/>
              </a:avLst>
            </a:prstGeom>
            <a:solidFill>
              <a:schemeClr val="tx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1" i="1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7261460" y="137821"/>
              <a:ext cx="188254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0">
                  <a:solidFill>
                    <a:schemeClr val="bg1"/>
                  </a:solidFill>
                </a:rPr>
                <a:t>based on</a:t>
              </a:r>
            </a:p>
            <a:p>
              <a:r>
                <a:rPr lang="de-DE" sz="1400" i="0">
                  <a:solidFill>
                    <a:schemeClr val="bg1"/>
                  </a:solidFill>
                </a:rPr>
                <a:t>CK-MB </a:t>
              </a:r>
            </a:p>
            <a:p>
              <a:r>
                <a:rPr lang="de-DE" sz="1400" i="0">
                  <a:solidFill>
                    <a:schemeClr val="bg1"/>
                  </a:solidFill>
                </a:rPr>
                <a:t>≥ 3 times</a:t>
              </a:r>
            </a:p>
            <a:p>
              <a:r>
                <a:rPr lang="de-DE" sz="1400" i="0">
                  <a:solidFill>
                    <a:schemeClr val="bg1"/>
                  </a:solidFill>
                </a:rPr>
                <a:t>of normal, </a:t>
              </a:r>
            </a:p>
            <a:p>
              <a:r>
                <a:rPr lang="de-DE" sz="1400" i="0">
                  <a:solidFill>
                    <a:schemeClr val="bg1"/>
                  </a:solidFill>
                </a:rPr>
                <a:t>as per protocol</a:t>
              </a: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151990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1066800" y="2109612"/>
            <a:ext cx="594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600">
              <a:solidFill>
                <a:srgbClr val="FFFFFF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685800" y="5596471"/>
            <a:ext cx="7543800" cy="1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  <a:buClr>
                <a:srgbClr val="FDE25E"/>
              </a:buClr>
              <a:buSzPct val="110000"/>
            </a:pPr>
            <a:endParaRPr lang="en-US" sz="800">
              <a:solidFill>
                <a:srgbClr val="FFFFFF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89"/>
              <a:t>Disclosure Statement of Financial Interest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3400" y="2819404"/>
            <a:ext cx="3810000" cy="239889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422" b="0" dirty="0"/>
              <a:t>Grant/Research Support</a:t>
            </a:r>
          </a:p>
        </p:txBody>
      </p:sp>
      <p:sp>
        <p:nvSpPr>
          <p:cNvPr id="14341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24400" y="2819404"/>
            <a:ext cx="3810000" cy="76323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422" b="0" dirty="0"/>
              <a:t>CELONOVA</a:t>
            </a:r>
          </a:p>
        </p:txBody>
      </p:sp>
      <p:sp>
        <p:nvSpPr>
          <p:cNvPr id="548871" name="Text Box 7"/>
          <p:cNvSpPr txBox="1">
            <a:spLocks noChangeArrowheads="1"/>
          </p:cNvSpPr>
          <p:nvPr/>
        </p:nvSpPr>
        <p:spPr bwMode="auto">
          <a:xfrm>
            <a:off x="533400" y="1464734"/>
            <a:ext cx="81534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ea typeface="ヒラギノ角ゴ Pro W3" pitchFamily="-111" charset="-128"/>
              </a:rPr>
              <a:t>Within the past 12 months, I or my spouse/partner have had a financial interest/arrangement or affiliation with the organization(s) listed below.</a:t>
            </a:r>
            <a:endParaRPr lang="en-US" b="1" i="1" dirty="0">
              <a:solidFill>
                <a:schemeClr val="bg1"/>
              </a:solidFill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894737" y="2480733"/>
            <a:ext cx="33661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dirty="0">
                <a:solidFill>
                  <a:srgbClr val="FFCC00"/>
                </a:solidFill>
                <a:cs typeface="ヒラギノ角ゴ Pro W3"/>
              </a:rPr>
              <a:t>Affiliation/Financial Relationship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4724400" y="2480733"/>
            <a:ext cx="11176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CC00"/>
                </a:solidFill>
                <a:cs typeface="ヒラギノ角ゴ Pro W3"/>
              </a:rPr>
              <a:t>Company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06869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975" y="-18297"/>
            <a:ext cx="7769225" cy="755650"/>
          </a:xfrm>
        </p:spPr>
        <p:txBody>
          <a:bodyPr/>
          <a:lstStyle/>
          <a:p>
            <a:r>
              <a:rPr lang="en-US" sz="3200" dirty="0" smtClean="0"/>
              <a:t>Clinical Secondary Endpoints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35609" y="590285"/>
          <a:ext cx="5855874" cy="577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9356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4069266160"/>
                    </a:ext>
                  </a:extLst>
                </a:gridCol>
                <a:gridCol w="2536518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4102764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Events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N (%)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58117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0 - 30 Days TVF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19 (6.4%)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3205425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Cardiac Death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 (0.4%)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3414700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Target Vessel MI       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   (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peri-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procedural)</a:t>
                      </a:r>
                    </a:p>
                  </a:txBody>
                  <a:tcP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17*(5.8%)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695557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371600" lvl="3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 wave</a:t>
                      </a:r>
                    </a:p>
                  </a:txBody>
                  <a:tcP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658254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371600" lvl="3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Non Q wave</a:t>
                      </a:r>
                    </a:p>
                  </a:txBody>
                  <a:tcP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5.8%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983447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TVR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 (0.4%)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38199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TLR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702899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0 - 270 Days TVF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33 (11.5%)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375096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Cardiac Death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 (0.4%)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Target Vessel MI (ARC)</a:t>
                      </a: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 (7.0%)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313189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371600" lvl="3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 wave</a:t>
                      </a: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371600" lvl="3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Non Q wave</a:t>
                      </a: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7.0%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428578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TVR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17 (5.9%)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505241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TLR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13 (4.6%)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 bwMode="auto">
          <a:xfrm>
            <a:off x="1529405" y="3795895"/>
            <a:ext cx="5830858" cy="368673"/>
          </a:xfrm>
          <a:prstGeom prst="rect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1" u="none" strike="noStrike" cap="none" normalizeH="0" baseline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151990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975" y="-18297"/>
            <a:ext cx="7769225" cy="755650"/>
          </a:xfrm>
        </p:spPr>
        <p:txBody>
          <a:bodyPr/>
          <a:lstStyle/>
          <a:p>
            <a:r>
              <a:rPr lang="en-US" sz="3200" dirty="0" smtClean="0"/>
              <a:t>Clinical Secondary Endpoints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35609" y="590285"/>
          <a:ext cx="5855874" cy="577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9356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4069266160"/>
                    </a:ext>
                  </a:extLst>
                </a:gridCol>
                <a:gridCol w="2536518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4102764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Events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N (%)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58117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0 - 30 Days TVF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19 (6.4%)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3205425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Cardiac Death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 (0.4%)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3414700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Target Vessel MI       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   (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peri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-procedural)</a:t>
                      </a:r>
                    </a:p>
                  </a:txBody>
                  <a:tcP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17*(5.8%)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695557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371600" lvl="3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 wave</a:t>
                      </a:r>
                    </a:p>
                  </a:txBody>
                  <a:tcP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658254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371600" lvl="3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Non Q wave</a:t>
                      </a:r>
                    </a:p>
                  </a:txBody>
                  <a:tcP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5.8%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983447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TVR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 (0.4%)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38199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TLR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702899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0 - 270 Days TVF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33 (11.5%)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375096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Cardiac Death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 (0.4%)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Target Vessel MI (ARC)</a:t>
                      </a: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 (7.0%)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313189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371600" lvl="3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 wave</a:t>
                      </a: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0.0%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371600" lvl="3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Non Q wave</a:t>
                      </a: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7.0%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428578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TVR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17 (5.9%)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505241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TLR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13 (4.6%)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 bwMode="auto">
          <a:xfrm>
            <a:off x="1529405" y="5980695"/>
            <a:ext cx="5830858" cy="368673"/>
          </a:xfrm>
          <a:prstGeom prst="rect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1" u="none" strike="noStrike" cap="none" normalizeH="0" baseline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151990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7" y="332198"/>
            <a:ext cx="7769225" cy="755650"/>
          </a:xfrm>
        </p:spPr>
        <p:txBody>
          <a:bodyPr/>
          <a:lstStyle/>
          <a:p>
            <a:r>
              <a:rPr lang="en-US" dirty="0"/>
              <a:t>Clinically Driven TLR</a:t>
            </a:r>
            <a:br>
              <a:rPr lang="en-US" dirty="0"/>
            </a:br>
            <a:r>
              <a:rPr lang="en-US" sz="2800" dirty="0"/>
              <a:t>U.S. FDA Studies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1763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2647" y="6412176"/>
            <a:ext cx="7122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References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VISION- VISION Registry- IFU, p.7, 2008, Abbott; REBEL- Omega Trial, Wang et. Al. Cardiovascular Reviews in Medicine, 2015; DRIVER- Endeavor II,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Fajadet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Circulation 2006; XIENCE- Ellis, et. al., NEJM, 2015; RESOLUTE- RESOLUTE US Trial- Yeung et. al., JACC, 2011; PROMUS- PLATINUM Workhorse Trial- Stone, G., ACC, 2011; ABSORB- Ellis, et. al., NEJM, 2015; SYNERGY- EVOLVE II RCT,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Kereiakes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D., AHA, 2014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09709" y="3784811"/>
            <a:ext cx="7577092" cy="525463"/>
            <a:chOff x="872850" y="3784811"/>
            <a:chExt cx="7962901" cy="525463"/>
          </a:xfrm>
        </p:grpSpPr>
        <p:cxnSp>
          <p:nvCxnSpPr>
            <p:cNvPr id="8" name="Straight Connector 7"/>
            <p:cNvCxnSpPr/>
            <p:nvPr/>
          </p:nvCxnSpPr>
          <p:spPr bwMode="auto">
            <a:xfrm flipV="1">
              <a:off x="872850" y="4291224"/>
              <a:ext cx="7962901" cy="190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6604983" y="3784811"/>
              <a:ext cx="1874616" cy="338554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COBRA </a:t>
              </a:r>
              <a:r>
                <a:rPr kumimoji="0" lang="en-US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PzF</a:t>
              </a: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4.6%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4213" y="57647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20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420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20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BMS (9 mo. f/u) -          DES (12 mo. f/u) -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30615" y="5993764"/>
            <a:ext cx="1525633" cy="117696"/>
            <a:chOff x="2197450" y="5659750"/>
            <a:chExt cx="1525633" cy="117696"/>
          </a:xfrm>
        </p:grpSpPr>
        <p:sp>
          <p:nvSpPr>
            <p:cNvPr id="12" name="Rectangle 11"/>
            <p:cNvSpPr/>
            <p:nvPr/>
          </p:nvSpPr>
          <p:spPr>
            <a:xfrm>
              <a:off x="2197450" y="5659751"/>
              <a:ext cx="172016" cy="11769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51067" y="5659750"/>
              <a:ext cx="172016" cy="117695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755520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196" y="523416"/>
            <a:ext cx="7195065" cy="1015663"/>
          </a:xfrm>
        </p:spPr>
        <p:txBody>
          <a:bodyPr>
            <a:spAutoFit/>
          </a:bodyPr>
          <a:lstStyle/>
          <a:p>
            <a:r>
              <a:rPr lang="en-US" sz="3600" b="1" dirty="0" smtClean="0">
                <a:cs typeface="Arial" panose="020B0604020202020204" pitchFamily="34" charset="0"/>
              </a:rPr>
              <a:t>Stent Thrombosis</a:t>
            </a:r>
            <a:br>
              <a:rPr lang="en-US" sz="3600" b="1" dirty="0" smtClean="0">
                <a:cs typeface="Arial" panose="020B0604020202020204" pitchFamily="34" charset="0"/>
              </a:rPr>
            </a:br>
            <a:r>
              <a:rPr lang="en-US" sz="2400" dirty="0" smtClean="0">
                <a:cs typeface="Arial" panose="020B0604020202020204" pitchFamily="34" charset="0"/>
              </a:rPr>
              <a:t>(definitive / probable)</a:t>
            </a:r>
            <a:endParaRPr lang="en-US" sz="3600" b="1" dirty="0">
              <a:cs typeface="Arial" panose="020B0604020202020204" pitchFamily="34" charset="0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3531012"/>
              </p:ext>
            </p:extLst>
          </p:nvPr>
        </p:nvGraphicFramePr>
        <p:xfrm>
          <a:off x="1375777" y="2404707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3277717785"/>
                    </a:ext>
                  </a:extLst>
                </a:gridCol>
                <a:gridCol w="3048000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4072101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Events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N (%)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055811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Early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743824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Late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812597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430945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57200" y="1417638"/>
          <a:ext cx="8229600" cy="4457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7062" y="6398172"/>
            <a:ext cx="731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References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VISION- VISION Registry- IFU, p.7, 2008, Abbott; REBEL- Omega Trial, Wang et. Al. Cardiovascular Reviews in Medicine, 2015; DRIVER- Endeavor II,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Fajadet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Circulation 2006; XIENCE- Ellis, et. al., NEJM, 2015; RESOLUTE- RESOLUTE US Trial- Yeung et. al., JACC, 2011; PROMUS- PLATINUM Workhorse Trial- Stone, G., ACC, 2011; ABSORB- Ellis, et. al., NEJM, 2015; SYNERGY- EVOLVE II RCT,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Kereiakes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D., AHA, 2014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71421" y="1545777"/>
            <a:ext cx="2601157" cy="825624"/>
            <a:chOff x="3271421" y="1545777"/>
            <a:chExt cx="2601157" cy="825624"/>
          </a:xfrm>
        </p:grpSpPr>
        <p:sp>
          <p:nvSpPr>
            <p:cNvPr id="3" name="Rectangle: Rounded Corners 2"/>
            <p:cNvSpPr/>
            <p:nvPr/>
          </p:nvSpPr>
          <p:spPr bwMode="auto">
            <a:xfrm>
              <a:off x="3271421" y="1545777"/>
              <a:ext cx="2601157" cy="825624"/>
            </a:xfrm>
            <a:prstGeom prst="roundRect">
              <a:avLst/>
            </a:prstGeom>
            <a:noFill/>
            <a:ln w="28575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 dirty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45574" y="1651028"/>
              <a:ext cx="23760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0" dirty="0">
                  <a:solidFill>
                    <a:srgbClr val="FFCC00"/>
                  </a:solidFill>
                </a:rPr>
                <a:t>0 % COBRA PzF</a:t>
              </a:r>
            </a:p>
            <a:p>
              <a:pPr algn="ctr"/>
              <a:r>
                <a:rPr lang="en-US" i="0" dirty="0">
                  <a:solidFill>
                    <a:srgbClr val="FFCC00"/>
                  </a:solidFill>
                </a:rPr>
                <a:t>definitive / probable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3683" y="576991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420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420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420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BMS (9 mo. f/u) -          DES (12 mo. f/u) -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50716" y="5985909"/>
            <a:ext cx="1525633" cy="117696"/>
            <a:chOff x="2197450" y="5659750"/>
            <a:chExt cx="1525633" cy="117696"/>
          </a:xfrm>
        </p:grpSpPr>
        <p:sp>
          <p:nvSpPr>
            <p:cNvPr id="9" name="Rectangle 8"/>
            <p:cNvSpPr/>
            <p:nvPr/>
          </p:nvSpPr>
          <p:spPr>
            <a:xfrm>
              <a:off x="2197450" y="5659751"/>
              <a:ext cx="172016" cy="11769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51067" y="5659750"/>
              <a:ext cx="172016" cy="117695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92196" y="304936"/>
            <a:ext cx="7195065" cy="1015663"/>
          </a:xfrm>
        </p:spPr>
        <p:txBody>
          <a:bodyPr>
            <a:spAutoFit/>
          </a:bodyPr>
          <a:lstStyle/>
          <a:p>
            <a:r>
              <a:rPr lang="en-US" sz="3600" b="1" dirty="0" smtClean="0">
                <a:cs typeface="Arial" panose="020B0604020202020204" pitchFamily="34" charset="0"/>
              </a:rPr>
              <a:t>Stent Thrombosis</a:t>
            </a:r>
            <a:br>
              <a:rPr lang="en-US" sz="3600" b="1" dirty="0" smtClean="0">
                <a:cs typeface="Arial" panose="020B0604020202020204" pitchFamily="34" charset="0"/>
              </a:rPr>
            </a:br>
            <a:r>
              <a:rPr lang="en-US" sz="2400" dirty="0" smtClean="0">
                <a:cs typeface="Arial" panose="020B0604020202020204" pitchFamily="34" charset="0"/>
              </a:rPr>
              <a:t>(most are definitve / probable)</a:t>
            </a:r>
            <a:endParaRPr lang="en-US" sz="3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04412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87795" y="2034955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3182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0000"/>
                    </a:ext>
                  </a:extLst>
                </a:gridCol>
                <a:gridCol w="2792818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DAPT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Patients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Discharge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233363" algn="l"/>
                        </a:tabLs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Days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233363" algn="l"/>
                        </a:tabLs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Months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442067" y="2128910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831783480"/>
                    </a:ext>
                  </a:extLst>
                </a:gridCol>
                <a:gridCol w="3048000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5772561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2"/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DAPT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% of Patients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179870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Discharge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611385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30 Days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95%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3154141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 Months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52%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004520545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2196" y="523416"/>
            <a:ext cx="7195065" cy="1015663"/>
          </a:xfrm>
        </p:spPr>
        <p:txBody>
          <a:bodyPr>
            <a:spAutoFit/>
          </a:bodyPr>
          <a:lstStyle/>
          <a:p>
            <a:r>
              <a:rPr lang="en-US" sz="3600" b="1" dirty="0" smtClean="0">
                <a:cs typeface="Arial" panose="020B0604020202020204" pitchFamily="34" charset="0"/>
              </a:rPr>
              <a:t>DAPT Duration</a:t>
            </a:r>
            <a:br>
              <a:rPr lang="en-US" sz="3600" b="1" dirty="0" smtClean="0">
                <a:cs typeface="Arial" panose="020B0604020202020204" pitchFamily="34" charset="0"/>
              </a:rPr>
            </a:br>
            <a:r>
              <a:rPr lang="en-US" sz="2400" dirty="0" smtClean="0">
                <a:cs typeface="Arial" panose="020B0604020202020204" pitchFamily="34" charset="0"/>
              </a:rPr>
              <a:t>(at the discretion of the operator)</a:t>
            </a:r>
            <a:endParaRPr lang="en-US" sz="3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30868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31" y="221724"/>
            <a:ext cx="8069820" cy="755650"/>
          </a:xfrm>
        </p:spPr>
        <p:txBody>
          <a:bodyPr/>
          <a:lstStyle/>
          <a:p>
            <a:r>
              <a:rPr lang="en-US" smtClean="0"/>
              <a:t>Summary of the PzF SHIELD Study: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7005" y="1113765"/>
            <a:ext cx="7772400" cy="4869025"/>
          </a:xfr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 err="1" smtClean="0"/>
              <a:t>The PzF</a:t>
            </a:r>
            <a:r>
              <a:rPr lang="en-US" sz="2200" dirty="0" smtClean="0"/>
              <a:t> COBRA stent met the primary endpoint of the predefined performance goals for 9 month TVF and  in-stent late loss.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MI beyond the </a:t>
            </a:r>
            <a:r>
              <a:rPr lang="en-US" sz="2200" dirty="0" err="1" smtClean="0"/>
              <a:t>peri-</a:t>
            </a:r>
            <a:r>
              <a:rPr lang="en-US" sz="2200" dirty="0" smtClean="0"/>
              <a:t>procedural period was infrequent.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Clinically driven TLR was low (4.6%) as compared to standard BMS.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With 0% stent thrombosis, the strength of the </a:t>
            </a:r>
            <a:r>
              <a:rPr lang="en-US" sz="2200" dirty="0" err="1" smtClean="0"/>
              <a:t>PzF</a:t>
            </a:r>
            <a:r>
              <a:rPr lang="en-US" sz="2200" dirty="0" smtClean="0"/>
              <a:t>-shielded stent seems to avoid stent thrombosis.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Therefore, further studies are needed to assess the potential role of the COBRA </a:t>
            </a:r>
            <a:r>
              <a:rPr lang="en-US" sz="2200" dirty="0" err="1" smtClean="0"/>
              <a:t>PzF stent</a:t>
            </a:r>
            <a:r>
              <a:rPr lang="en-US" sz="2200" dirty="0" smtClean="0"/>
              <a:t> in patients at high risk of bleeding and/or who require abbreviated DAPT.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37141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3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4213" y="290658"/>
            <a:ext cx="7769225" cy="755650"/>
          </a:xfrm>
        </p:spPr>
        <p:txBody>
          <a:bodyPr/>
          <a:lstStyle/>
          <a:p>
            <a:r>
              <a:rPr lang="en-US" sz="3200" dirty="0"/>
              <a:t>The COBRA </a:t>
            </a:r>
            <a:r>
              <a:rPr lang="en-US" sz="3200" dirty="0" err="1"/>
              <a:t>PzF</a:t>
            </a:r>
            <a:r>
              <a:rPr lang="en-US" sz="3200" dirty="0"/>
              <a:t> </a:t>
            </a:r>
            <a:r>
              <a:rPr lang="en-US" sz="3200" dirty="0" err="1"/>
              <a:t>NanoCoated</a:t>
            </a:r>
            <a:r>
              <a:rPr lang="en-US" sz="3200" dirty="0"/>
              <a:t> Stent (NCS) System</a:t>
            </a:r>
            <a:br>
              <a:rPr lang="en-US" sz="3200" dirty="0"/>
            </a:br>
            <a:r>
              <a:rPr lang="en-US" sz="32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2934" y="1461579"/>
            <a:ext cx="5517572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An Investigational Device in the U.S.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65000"/>
                    <a:lumOff val="35000"/>
                  </a:schemeClr>
                </a:solidFill>
                <a:effectLst/>
                <a:uLnTx/>
                <a:uFillTx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Not Available for Sale in the U.S.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/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</a:b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lum bright="70000" contrast="-70000"/>
            <a:alphaModFix amt="50000"/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6">
                    <a14:imgEffect>
                      <a14:backgroundRemoval t="4737" b="97895" l="3383" r="97368">
                        <a14:foregroundMark x1="18421" y1="17368" x2="18421" y2="17368"/>
                        <a14:foregroundMark x1="7895" y1="42632" x2="7895" y2="42632"/>
                        <a14:foregroundMark x1="12030" y1="77895" x2="12030" y2="77895"/>
                        <a14:foregroundMark x1="36842" y1="97895" x2="36842" y2="97895"/>
                        <a14:foregroundMark x1="37970" y1="86316" x2="37970" y2="86316"/>
                        <a14:foregroundMark x1="70301" y1="47368" x2="70301" y2="47368"/>
                        <a14:foregroundMark x1="72556" y1="72632" x2="72556" y2="72632"/>
                        <a14:foregroundMark x1="96992" y1="91579" x2="96992" y2="91579"/>
                        <a14:foregroundMark x1="97744" y1="5263" x2="97744" y2="5263"/>
                        <a14:foregroundMark x1="30827" y1="5789" x2="30827" y2="5789"/>
                        <a14:foregroundMark x1="24812" y1="89474" x2="24812" y2="89474"/>
                        <a14:foregroundMark x1="3383" y1="62632" x2="3383" y2="62632"/>
                        <a14:backgroundMark x1="27068" y1="35263" x2="27068" y2="35263"/>
                        <a14:backgroundMark x1="6015" y1="10526" x2="6015" y2="10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3438" y="5745692"/>
            <a:ext cx="383751" cy="27410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084411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3175" y="-9090"/>
            <a:ext cx="9143999" cy="685746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695932" y="3044238"/>
            <a:ext cx="2899856" cy="2994146"/>
            <a:chOff x="837435" y="1915008"/>
            <a:chExt cx="3598776" cy="3899345"/>
          </a:xfrm>
        </p:grpSpPr>
        <p:sp>
          <p:nvSpPr>
            <p:cNvPr id="17" name="Oval 16"/>
            <p:cNvSpPr/>
            <p:nvPr/>
          </p:nvSpPr>
          <p:spPr>
            <a:xfrm>
              <a:off x="837435" y="1915008"/>
              <a:ext cx="3598776" cy="3588194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49162" y="1954336"/>
              <a:ext cx="3359608" cy="3860017"/>
              <a:chOff x="-5444200" y="2375181"/>
              <a:chExt cx="3359608" cy="3860017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-5428486" y="2474178"/>
                <a:ext cx="3343894" cy="3334063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-5119350" y="4391805"/>
                <a:ext cx="1635521" cy="163071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 l="29735" t="17041" r="26705"/>
              <a:stretch/>
            </p:blipFill>
            <p:spPr>
              <a:xfrm>
                <a:off x="-5444200" y="2375181"/>
                <a:ext cx="3344333" cy="3860017"/>
              </a:xfrm>
              <a:prstGeom prst="rect">
                <a:avLst/>
              </a:prstGeom>
            </p:spPr>
          </p:pic>
        </p:grpSp>
      </p:grpSp>
      <p:sp>
        <p:nvSpPr>
          <p:cNvPr id="4" name="Title 1"/>
          <p:cNvSpPr txBox="1">
            <a:spLocks/>
          </p:cNvSpPr>
          <p:nvPr/>
        </p:nvSpPr>
        <p:spPr>
          <a:xfrm>
            <a:off x="684213" y="155575"/>
            <a:ext cx="7769225" cy="7556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5376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Polyzene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-F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36312" y="983113"/>
            <a:ext cx="4104409" cy="75565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5376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l"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E25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The </a:t>
            </a:r>
            <a:r>
              <a:rPr lang="en-US" sz="2800" i="0" kern="0" noProof="0" dirty="0">
                <a:solidFill>
                  <a:srgbClr val="FFE25E"/>
                </a:solidFill>
              </a:rPr>
              <a:t>T</a:t>
            </a:r>
            <a:r>
              <a:rPr lang="en-US" sz="2800" i="0" kern="0" dirty="0" err="1">
                <a:solidFill>
                  <a:srgbClr val="FFE25E"/>
                </a:solidFill>
              </a:rPr>
              <a:t>rifluoroethoxy</a:t>
            </a:r>
            <a:r>
              <a:rPr lang="en-US" sz="2800" i="0" kern="0" dirty="0">
                <a:solidFill>
                  <a:srgbClr val="FFE25E"/>
                </a:solidFill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E25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(TFE) Side Groups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0665" y="4485432"/>
            <a:ext cx="3944832" cy="1675010"/>
          </a:xfrm>
          <a:prstGeom prst="roundRect">
            <a:avLst>
              <a:gd name="adj" fmla="val 868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45720" rIns="182880" bIns="45720" rtlCol="0">
            <a:no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E4B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Polyzene-F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4B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has </a:t>
            </a:r>
            <a:r>
              <a:rPr lang="en-US" sz="1600" b="0" i="0" dirty="0" smtClean="0">
                <a:solidFill>
                  <a:srgbClr val="002E4B">
                    <a:lumMod val="90000"/>
                    <a:lumOff val="10000"/>
                  </a:srgbClr>
                </a:solidFill>
                <a:latin typeface="Arial"/>
              </a:rPr>
              <a:t>shown to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4B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stabilize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E4B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conformation of adsorbed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4B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proteins*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E4B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4B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Polyzene-F has shown to adsorb preferentially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E4B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albumin over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E4B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fibrinogen*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E4B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0876" y="2075821"/>
            <a:ext cx="403528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Polyzene-F is an ultra pure, inert compound with unique side chains and 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has shown protein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stabilizing 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properties*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Dotum" pitchFamily="34" charset="-127"/>
                <a:cs typeface="Arial" pitchFamily="34" charset="0"/>
              </a:rPr>
              <a:t>High molecular weight polymer 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Dotum" pitchFamily="34" charset="-127"/>
                <a:cs typeface="Arial" pitchFamily="34" charset="0"/>
              </a:rPr>
              <a:t>coating </a:t>
            </a:r>
            <a:r>
              <a:rPr lang="en-GB" sz="1700" b="0" i="0" dirty="0" smtClean="0">
                <a:solidFill>
                  <a:schemeClr val="tx1"/>
                </a:solidFill>
              </a:rPr>
              <a:t>Poly </a:t>
            </a:r>
            <a:r>
              <a:rPr lang="en-GB" sz="1700" b="0" i="0" dirty="0">
                <a:solidFill>
                  <a:schemeClr val="tx1"/>
                </a:solidFill>
              </a:rPr>
              <a:t>[bis (trifluoroethoxy) phosphazene</a:t>
            </a:r>
            <a:r>
              <a:rPr lang="en-GB" sz="1700" b="0" i="0" dirty="0" smtClean="0">
                <a:solidFill>
                  <a:schemeClr val="tx1"/>
                </a:solidFill>
              </a:rPr>
              <a:t>] 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Dotum" pitchFamily="34" charset="-127"/>
                <a:cs typeface="Arial" pitchFamily="34" charset="0"/>
              </a:rPr>
              <a:t>≤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Dotum" pitchFamily="34" charset="-127"/>
                <a:cs typeface="Arial" pitchFamily="34" charset="0"/>
              </a:rPr>
              <a:t>0.05 µm thin, durable, highly elastic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00666" y="6523809"/>
            <a:ext cx="36728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*Tur </a:t>
            </a: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et al, Journal of Applied Medical Polymers, 2000, 4, 1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5812275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4213" y="768642"/>
            <a:ext cx="7769225" cy="584776"/>
          </a:xfrm>
        </p:spPr>
        <p:txBody>
          <a:bodyPr>
            <a:spAutoFit/>
          </a:bodyPr>
          <a:lstStyle/>
          <a:p>
            <a:r>
              <a:rPr lang="en-US" sz="3200" dirty="0" err="1" smtClean="0"/>
              <a:t>Previous Polyzene</a:t>
            </a:r>
            <a:r>
              <a:rPr lang="en-US" sz="3200" dirty="0" smtClean="0"/>
              <a:t>-F Stent Clinical Data </a:t>
            </a:r>
            <a:endParaRPr lang="en-US" sz="32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550259" y="2684896"/>
          <a:ext cx="7907942" cy="238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354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424362938"/>
                    </a:ext>
                  </a:extLst>
                </a:gridCol>
                <a:gridCol w="803988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3048360036"/>
                    </a:ext>
                  </a:extLst>
                </a:gridCol>
                <a:gridCol w="1593980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863342999"/>
                    </a:ext>
                  </a:extLst>
                </a:gridCol>
                <a:gridCol w="996820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423722367"/>
                    </a:ext>
                  </a:extLst>
                </a:gridCol>
                <a:gridCol w="1295400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891925655"/>
                    </a:ext>
                  </a:extLst>
                </a:gridCol>
                <a:gridCol w="1295400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697144866"/>
                    </a:ext>
                  </a:extLst>
                </a:gridCol>
              </a:tblGrid>
              <a:tr h="5545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Trial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 anchor="ctr"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 anchor="ctr"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Late Loss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 anchor="ctr"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TLR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 anchor="ctr"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SAT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 anchor="ctr"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C00"/>
                          </a:solidFill>
                        </a:rPr>
                        <a:t>Late ST</a:t>
                      </a:r>
                      <a:endParaRPr lang="en-US" dirty="0">
                        <a:solidFill>
                          <a:srgbClr val="FFCC00"/>
                        </a:solidFill>
                      </a:endParaRPr>
                    </a:p>
                  </a:txBody>
                  <a:tcPr anchor="ctr"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3661838331"/>
                  </a:ext>
                </a:extLst>
              </a:tr>
              <a:tr h="547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ATLANTA FIM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0.06 ± 0.48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3.6%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230535019"/>
                  </a:ext>
                </a:extLst>
              </a:tr>
              <a:tr h="5411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ALTALNTA II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6.5%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0.7%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4131433490"/>
                  </a:ext>
                </a:extLst>
              </a:tr>
              <a:tr h="5534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ATLANTA FME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379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3.9%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0.3%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3589076298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62297" y="6350169"/>
            <a:ext cx="58592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0" dirty="0" smtClean="0">
                <a:solidFill>
                  <a:schemeClr val="tx1"/>
                </a:solidFill>
              </a:rPr>
              <a:t>1. </a:t>
            </a:r>
            <a:r>
              <a:rPr lang="en-US" sz="900" i="0" dirty="0">
                <a:solidFill>
                  <a:schemeClr val="tx1"/>
                </a:solidFill>
              </a:rPr>
              <a:t>C. </a:t>
            </a:r>
            <a:r>
              <a:rPr lang="en-US" sz="900" i="0" dirty="0" err="1">
                <a:solidFill>
                  <a:schemeClr val="tx1"/>
                </a:solidFill>
              </a:rPr>
              <a:t>Tamburino</a:t>
            </a:r>
            <a:r>
              <a:rPr lang="en-US" sz="900" i="0" dirty="0">
                <a:solidFill>
                  <a:schemeClr val="tx1"/>
                </a:solidFill>
              </a:rPr>
              <a:t> et </a:t>
            </a:r>
            <a:r>
              <a:rPr lang="en-US" sz="900" i="0" dirty="0" smtClean="0">
                <a:solidFill>
                  <a:schemeClr val="tx1"/>
                </a:solidFill>
              </a:rPr>
              <a:t>al. JACC </a:t>
            </a:r>
            <a:r>
              <a:rPr lang="en-US" sz="900" i="0" dirty="0" err="1" smtClean="0">
                <a:solidFill>
                  <a:schemeClr val="tx1"/>
                </a:solidFill>
              </a:rPr>
              <a:t>Intv</a:t>
            </a:r>
            <a:r>
              <a:rPr lang="en-US" sz="900" i="0" dirty="0" smtClean="0">
                <a:solidFill>
                  <a:schemeClr val="tx1"/>
                </a:solidFill>
              </a:rPr>
              <a:t>. 2009;2:197-204    2. C. </a:t>
            </a:r>
            <a:r>
              <a:rPr lang="en-US" sz="900" i="0" dirty="0" err="1" smtClean="0">
                <a:solidFill>
                  <a:schemeClr val="tx1"/>
                </a:solidFill>
              </a:rPr>
              <a:t>Tamburino</a:t>
            </a:r>
            <a:r>
              <a:rPr lang="en-US" sz="900" i="0" dirty="0" smtClean="0">
                <a:solidFill>
                  <a:schemeClr val="tx1"/>
                </a:solidFill>
              </a:rPr>
              <a:t> et al. </a:t>
            </a:r>
            <a:r>
              <a:rPr lang="en-US" sz="900" i="0" dirty="0" err="1" smtClean="0">
                <a:solidFill>
                  <a:schemeClr val="tx1"/>
                </a:solidFill>
              </a:rPr>
              <a:t>Eurointervention</a:t>
            </a:r>
            <a:r>
              <a:rPr lang="en-US" sz="900" i="0" dirty="0" smtClean="0">
                <a:solidFill>
                  <a:schemeClr val="tx1"/>
                </a:solidFill>
              </a:rPr>
              <a:t> 2012;7:1062-8</a:t>
            </a:r>
          </a:p>
          <a:p>
            <a:pPr>
              <a:lnSpc>
                <a:spcPct val="150000"/>
              </a:lnSpc>
            </a:pPr>
            <a:r>
              <a:rPr lang="en-US" sz="900" i="0" dirty="0" smtClean="0">
                <a:solidFill>
                  <a:schemeClr val="tx1"/>
                </a:solidFill>
              </a:rPr>
              <a:t>3. E. Teiger Euro PCR 2011 </a:t>
            </a:r>
            <a:endParaRPr lang="en-US" sz="900" i="0" dirty="0">
              <a:solidFill>
                <a:srgbClr val="FF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0655" y="1577166"/>
            <a:ext cx="697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First Generation </a:t>
            </a:r>
            <a:r>
              <a:rPr lang="en-US" sz="2000" u="sng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Catania </a:t>
            </a:r>
            <a:r>
              <a:rPr lang="en-US" sz="2000" i="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PzF </a:t>
            </a:r>
            <a:r>
              <a:rPr lang="en-US" sz="2000" i="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Stent </a:t>
            </a:r>
          </a:p>
          <a:p>
            <a:pPr algn="ctr"/>
            <a:r>
              <a:rPr lang="en-US" sz="2000" i="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One </a:t>
            </a:r>
            <a:r>
              <a:rPr lang="en-US" sz="2000" i="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Year Clinical Outcomes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59642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595" y="327473"/>
            <a:ext cx="7195065" cy="68229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PzF SHIELD Trial Design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9609" y="1466627"/>
            <a:ext cx="8559210" cy="4365006"/>
          </a:xfrm>
          <a:solidFill>
            <a:schemeClr val="tx1"/>
          </a:solidFill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bg1">
                  <a:lumMod val="90000"/>
                  <a:lumOff val="10000"/>
                </a:schemeClr>
              </a:buClr>
            </a:pPr>
            <a:r>
              <a:rPr lang="en-US" sz="2300" b="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Multi-center, prospective, single-arm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bg1">
                  <a:lumMod val="90000"/>
                  <a:lumOff val="10000"/>
                </a:schemeClr>
              </a:buClr>
            </a:pPr>
            <a:r>
              <a:rPr lang="en-US" sz="2300" b="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comparator = performance goal derived from historical clinical trials including one or more BMS arms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bg1">
                  <a:lumMod val="90000"/>
                  <a:lumOff val="10000"/>
                </a:schemeClr>
              </a:buClr>
            </a:pPr>
            <a:r>
              <a:rPr lang="en-US" sz="2300" b="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endpoint = target vessel failure (cardiac death, target vessel related MI, including peri-procedural MIs, TVR) at 9 months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bg1">
                  <a:lumMod val="90000"/>
                  <a:lumOff val="10000"/>
                </a:schemeClr>
              </a:buClr>
            </a:pPr>
            <a:r>
              <a:rPr lang="en-US" sz="2300" b="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Powered secondary endpoint = late lumen loss at 9 months in a pre-specified subset with planned angiographic follow-up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bg1">
                  <a:lumMod val="90000"/>
                  <a:lumOff val="10000"/>
                </a:schemeClr>
              </a:buClr>
            </a:pPr>
            <a:r>
              <a:rPr lang="en-US" sz="2300" b="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clinical follow-up mandated prior to follow-up angiography to avoid impact </a:t>
            </a:r>
            <a:r>
              <a:rPr lang="en-US" sz="23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300" b="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angiographic follow-up bias 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319889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Statistical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302903"/>
            <a:ext cx="7772400" cy="4114800"/>
          </a:xfrm>
        </p:spPr>
        <p:txBody>
          <a:bodyPr/>
          <a:lstStyle/>
          <a:p>
            <a:r>
              <a:rPr lang="en-US" sz="2300" b="0" dirty="0" smtClean="0"/>
              <a:t>Performance Goals</a:t>
            </a:r>
          </a:p>
          <a:p>
            <a:r>
              <a:rPr lang="en-US" sz="2300" b="0" dirty="0" smtClean="0"/>
              <a:t>9 month TVF from meta-analysis of 5 clinical trial BMS arms = 10.62%. </a:t>
            </a:r>
          </a:p>
          <a:p>
            <a:r>
              <a:rPr lang="en-US" sz="2300" b="0" dirty="0" smtClean="0"/>
              <a:t>Based on ARC MI definition (+3%) and margin for superiority test (6%), PG = 19.62%.</a:t>
            </a:r>
          </a:p>
          <a:p>
            <a:r>
              <a:rPr lang="en-US" sz="2300" b="0" dirty="0" smtClean="0"/>
              <a:t>For alpha = 5% and power = 85% sample size = 281 pts; Planned enrollment = 296 to allow for 5% lost to follow-up.</a:t>
            </a:r>
          </a:p>
          <a:p>
            <a:r>
              <a:rPr lang="en-US" sz="2300" b="0" dirty="0" smtClean="0"/>
              <a:t>For late loss (LL) assumed PG of 1.1 mm and 0.9 mm for COBRA </a:t>
            </a:r>
            <a:r>
              <a:rPr lang="en-US" sz="2300" b="0" dirty="0" err="1" smtClean="0"/>
              <a:t>PzF</a:t>
            </a:r>
            <a:r>
              <a:rPr lang="en-US" sz="2300" b="0" dirty="0" smtClean="0"/>
              <a:t>. Sample size = 90 provides &gt;85% power. Planned to enroll  first 130 consented patients to account for up to 30% lost to follow-up.  </a:t>
            </a:r>
          </a:p>
          <a:p>
            <a:endParaRPr lang="en-US" sz="2300" b="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255079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39554"/>
            <a:ext cx="7769225" cy="755650"/>
          </a:xfrm>
        </p:spPr>
        <p:txBody>
          <a:bodyPr/>
          <a:lstStyle/>
          <a:p>
            <a:r>
              <a:rPr lang="en-US" dirty="0" smtClean="0"/>
              <a:t>Trial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3344426"/>
              </p:ext>
            </p:extLst>
          </p:nvPr>
        </p:nvGraphicFramePr>
        <p:xfrm>
          <a:off x="875702" y="1155469"/>
          <a:ext cx="7386245" cy="4918595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781056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3410329885"/>
                    </a:ext>
                  </a:extLst>
                </a:gridCol>
                <a:gridCol w="4605189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4149726364"/>
                    </a:ext>
                  </a:extLst>
                </a:gridCol>
              </a:tblGrid>
              <a:tr h="189945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CC00"/>
                          </a:solidFill>
                        </a:rPr>
                        <a:t>Coordinating Principal Investigators</a:t>
                      </a:r>
                      <a:endParaRPr lang="en-US" sz="1600" b="1" dirty="0">
                        <a:solidFill>
                          <a:srgbClr val="FF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Donald Cutlip, MD</a:t>
                      </a:r>
                    </a:p>
                    <a:p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Beth Israel Deaconess Medical Center </a:t>
                      </a:r>
                    </a:p>
                    <a:p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Boston, MA USA</a:t>
                      </a:r>
                    </a:p>
                    <a:p>
                      <a:endParaRPr lang="en-US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Sigmund Silber, MD, FESC, FACC, FAHA</a:t>
                      </a:r>
                    </a:p>
                    <a:p>
                      <a:r>
                        <a:rPr lang="en-U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Heart Center</a:t>
                      </a:r>
                      <a:r>
                        <a:rPr lang="en-US" sz="16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the Isar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München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765301715"/>
                  </a:ext>
                </a:extLst>
              </a:tr>
              <a:tr h="75853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CC00"/>
                          </a:solidFill>
                        </a:rPr>
                        <a:t>Angiographic Core Lab </a:t>
                      </a:r>
                      <a:endParaRPr lang="en-US" sz="1600" b="1" dirty="0">
                        <a:solidFill>
                          <a:srgbClr val="FF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Beth Israel Deaconess Medical Center</a:t>
                      </a:r>
                    </a:p>
                    <a:p>
                      <a:r>
                        <a:rPr lang="fr-F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Boston, MA USA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3701762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CC00"/>
                          </a:solidFill>
                        </a:rPr>
                        <a:t>Clinical Events Committee,</a:t>
                      </a:r>
                      <a:r>
                        <a:rPr lang="en-US" sz="1600" b="1" baseline="0" dirty="0" smtClean="0">
                          <a:solidFill>
                            <a:srgbClr val="FFCC0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CC00"/>
                          </a:solidFill>
                        </a:rPr>
                        <a:t>Data Monitoring Committee, &amp; ECG Core Lab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Harvard Clinical Research Institute</a:t>
                      </a:r>
                    </a:p>
                    <a:p>
                      <a:r>
                        <a:rPr lang="fr-FR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Boston MA USA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600897151"/>
                  </a:ext>
                </a:extLst>
              </a:tr>
              <a:tr h="70450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CC00"/>
                          </a:solidFill>
                        </a:rPr>
                        <a:t>Optical Coherence Tomography (OCT) Core Laboratory</a:t>
                      </a:r>
                      <a:endParaRPr lang="en-US" sz="1600" b="1" dirty="0">
                        <a:solidFill>
                          <a:srgbClr val="FF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Cardiovascular Core Analysis Laboratory</a:t>
                      </a:r>
                    </a:p>
                    <a:p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Stanford University Medical Center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4004643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CC00"/>
                          </a:solidFill>
                        </a:rPr>
                        <a:t>Sponsor</a:t>
                      </a:r>
                      <a:endParaRPr lang="en-US" sz="1600" b="1" dirty="0">
                        <a:solidFill>
                          <a:srgbClr val="FFCC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CeloNova Biosciences, Inc.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198370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8220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EU Participating Sites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4025" y="1822141"/>
          <a:ext cx="8229599" cy="33284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6947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0000"/>
                    </a:ext>
                  </a:extLst>
                </a:gridCol>
                <a:gridCol w="2005264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0001"/>
                    </a:ext>
                  </a:extLst>
                </a:gridCol>
                <a:gridCol w="2077452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20002"/>
                    </a:ext>
                  </a:extLst>
                </a:gridCol>
                <a:gridCol w="1499936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3812212041"/>
                    </a:ext>
                  </a:extLst>
                </a:gridCol>
              </a:tblGrid>
              <a:tr h="237744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Site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Location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Enrolled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Latvian Centre of Cardiology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Andrejs Erglis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Riga, Latvia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Kardiologische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Praxis und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Praxisklinik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Sigmund Silber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Munich, Germany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Axium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Luc Maillard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Aix-en-Provence, France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St. Hilaire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Jacques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Berland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Rouen, France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Klinicki Centar Srbija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Goran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Stankovic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Belgrade, Serbia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Hospital de la Santa Creu i Sant Pau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Antonio Serra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Barcelona, Spain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Centre Hospitalier François Mitterrand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Nicolas Delarche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Pau, France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Hospital Clínico San Carlos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Antonio Fernandez-Ortiz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Madrid, Spain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CardioVasculaeres Centrum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Horst Sievert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Frankfurt, Germany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Kantonsspital St. Gallen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Daniel Weilenmann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Gallen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Switzerland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Hôpital Henri Duffault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Jean-Lou Hirsch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Avignon, France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Clinique du Diaconat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John Shayne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Mulhouse, France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Hopital Albert Schweitzer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Laszlo Levai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Colmar, France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1440" lvl="1"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2050" name="Picture 2" descr="Image result for latvia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7658" y="1055040"/>
            <a:ext cx="923278" cy="46163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g of Germany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10431" y="1013116"/>
            <a:ext cx="868208" cy="5209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lag of France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27912" y="997566"/>
            <a:ext cx="864879" cy="57658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lag of Serbia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70074" y="977461"/>
            <a:ext cx="895036" cy="59669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lag of Spain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75369" y="973702"/>
            <a:ext cx="882412" cy="58680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lag of Switzerland (Pantone)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64320" y="997566"/>
            <a:ext cx="598756" cy="59875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975291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_TYPE" val="DIVIDER NUMBER"/>
</p:tagLst>
</file>

<file path=ppt/theme/theme1.xml><?xml version="1.0" encoding="utf-8"?>
<a:theme xmlns:a="http://schemas.openxmlformats.org/drawingml/2006/main" name="CRF_2006_background">
  <a:themeElements>
    <a:clrScheme name="Custom 3">
      <a:dk1>
        <a:srgbClr val="000000"/>
      </a:dk1>
      <a:lt1>
        <a:srgbClr val="FFFFFF"/>
      </a:lt1>
      <a:dk2>
        <a:srgbClr val="002E4B"/>
      </a:dk2>
      <a:lt2>
        <a:srgbClr val="FF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RF_2006_background">
  <a:themeElements>
    <a:clrScheme name="Custom 3">
      <a:dk1>
        <a:srgbClr val="000000"/>
      </a:dk1>
      <a:lt1>
        <a:srgbClr val="FFFFFF"/>
      </a:lt1>
      <a:dk2>
        <a:srgbClr val="002E4B"/>
      </a:dk2>
      <a:lt2>
        <a:srgbClr val="FF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RF_2006_background">
  <a:themeElements>
    <a:clrScheme name="Custom 3">
      <a:dk1>
        <a:srgbClr val="000000"/>
      </a:dk1>
      <a:lt1>
        <a:srgbClr val="FFFFFF"/>
      </a:lt1>
      <a:dk2>
        <a:srgbClr val="002E4B"/>
      </a:dk2>
      <a:lt2>
        <a:srgbClr val="FF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2245</Words>
  <Application>Microsoft Macintosh PowerPoint</Application>
  <PresentationFormat>Bildschirmpräsentation (4:3)</PresentationFormat>
  <Paragraphs>555</Paragraphs>
  <Slides>26</Slides>
  <Notes>12</Notes>
  <HiddenSlides>0</HiddenSlides>
  <MMClips>0</MMClips>
  <ScaleCrop>false</ScaleCrop>
  <HeadingPairs>
    <vt:vector size="4" baseType="variant">
      <vt:variant>
        <vt:lpstr>Entwurfsvorlage</vt:lpstr>
      </vt:variant>
      <vt:variant>
        <vt:i4>3</vt:i4>
      </vt:variant>
      <vt:variant>
        <vt:lpstr>Folientitel</vt:lpstr>
      </vt:variant>
      <vt:variant>
        <vt:i4>26</vt:i4>
      </vt:variant>
    </vt:vector>
  </HeadingPairs>
  <TitlesOfParts>
    <vt:vector size="29" baseType="lpstr">
      <vt:lpstr>CRF_2006_background</vt:lpstr>
      <vt:lpstr>1_CRF_2006_background</vt:lpstr>
      <vt:lpstr>2_CRF_2006_background</vt:lpstr>
      <vt:lpstr>Can Passive Coatings Make a Difference? Results With the COBRA PzF NanoCoated Coronary Stent </vt:lpstr>
      <vt:lpstr>Disclosure Statement of Financial Interest</vt:lpstr>
      <vt:lpstr>The COBRA PzF NanoCoated Stent (NCS) System  </vt:lpstr>
      <vt:lpstr>Folie 3</vt:lpstr>
      <vt:lpstr>Previous Polyzene-F Stent Clinical Data </vt:lpstr>
      <vt:lpstr> PzF SHIELD Trial Design</vt:lpstr>
      <vt:lpstr>Statistical Methods</vt:lpstr>
      <vt:lpstr>Trial Organization</vt:lpstr>
      <vt:lpstr>EU Participating Sites</vt:lpstr>
      <vt:lpstr>US Participating Sites</vt:lpstr>
      <vt:lpstr>Baseline Characteristics</vt:lpstr>
      <vt:lpstr>Indication for the Procedure</vt:lpstr>
      <vt:lpstr>Baseline Angiographic and Procedural Data</vt:lpstr>
      <vt:lpstr>Post procedural  angiographic outcomes (QCA)</vt:lpstr>
      <vt:lpstr>Angiographic Outcomes</vt:lpstr>
      <vt:lpstr>Angiographic Endpoint Results</vt:lpstr>
      <vt:lpstr>In-Stent Late Loss</vt:lpstr>
      <vt:lpstr>Clinical Endpoint Results</vt:lpstr>
      <vt:lpstr>Clinical Secondary Endpoints</vt:lpstr>
      <vt:lpstr>Clinical Secondary Endpoints</vt:lpstr>
      <vt:lpstr>Clinical Secondary Endpoints</vt:lpstr>
      <vt:lpstr>Clinically Driven TLR U.S. FDA Studies</vt:lpstr>
      <vt:lpstr>Stent Thrombosis (definitive / probable)</vt:lpstr>
      <vt:lpstr>Stent Thrombosis (most are definitve / probable)</vt:lpstr>
      <vt:lpstr>DAPT Duration (at the discretion of the operator)</vt:lpstr>
      <vt:lpstr>Summary of the PzF SHIELD Study:</vt:lpstr>
    </vt:vector>
  </TitlesOfParts>
  <Company>CRF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Dr. med. Sigmund Silber</cp:lastModifiedBy>
  <cp:revision>332</cp:revision>
  <cp:lastPrinted>2016-10-21T19:15:35Z</cp:lastPrinted>
  <dcterms:created xsi:type="dcterms:W3CDTF">2016-10-31T19:05:57Z</dcterms:created>
  <dcterms:modified xsi:type="dcterms:W3CDTF">2016-10-31T19:07:05Z</dcterms:modified>
</cp:coreProperties>
</file>